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1"/>
  </p:notesMasterIdLst>
  <p:handoutMasterIdLst>
    <p:handoutMasterId r:id="rId52"/>
  </p:handoutMasterIdLst>
  <p:sldIdLst>
    <p:sldId id="256" r:id="rId2"/>
    <p:sldId id="257" r:id="rId3"/>
    <p:sldId id="259" r:id="rId4"/>
    <p:sldId id="258" r:id="rId5"/>
    <p:sldId id="260" r:id="rId6"/>
    <p:sldId id="301" r:id="rId7"/>
    <p:sldId id="263" r:id="rId8"/>
    <p:sldId id="264" r:id="rId9"/>
    <p:sldId id="265" r:id="rId10"/>
    <p:sldId id="266" r:id="rId11"/>
    <p:sldId id="267" r:id="rId12"/>
    <p:sldId id="304" r:id="rId13"/>
    <p:sldId id="271" r:id="rId14"/>
    <p:sldId id="272" r:id="rId15"/>
    <p:sldId id="306" r:id="rId16"/>
    <p:sldId id="307" r:id="rId17"/>
    <p:sldId id="302" r:id="rId18"/>
    <p:sldId id="303" r:id="rId19"/>
    <p:sldId id="275" r:id="rId20"/>
    <p:sldId id="276" r:id="rId21"/>
    <p:sldId id="277" r:id="rId22"/>
    <p:sldId id="279" r:id="rId23"/>
    <p:sldId id="280" r:id="rId24"/>
    <p:sldId id="308" r:id="rId25"/>
    <p:sldId id="309" r:id="rId26"/>
    <p:sldId id="310" r:id="rId27"/>
    <p:sldId id="311" r:id="rId28"/>
    <p:sldId id="281" r:id="rId29"/>
    <p:sldId id="282" r:id="rId30"/>
    <p:sldId id="283" r:id="rId31"/>
    <p:sldId id="284" r:id="rId32"/>
    <p:sldId id="285" r:id="rId33"/>
    <p:sldId id="286" r:id="rId34"/>
    <p:sldId id="287" r:id="rId35"/>
    <p:sldId id="289" r:id="rId36"/>
    <p:sldId id="329" r:id="rId37"/>
    <p:sldId id="330" r:id="rId38"/>
    <p:sldId id="331" r:id="rId39"/>
    <p:sldId id="290" r:id="rId40"/>
    <p:sldId id="292" r:id="rId41"/>
    <p:sldId id="293" r:id="rId42"/>
    <p:sldId id="294" r:id="rId43"/>
    <p:sldId id="312" r:id="rId44"/>
    <p:sldId id="324" r:id="rId45"/>
    <p:sldId id="325" r:id="rId46"/>
    <p:sldId id="327" r:id="rId47"/>
    <p:sldId id="326" r:id="rId48"/>
    <p:sldId id="328" r:id="rId49"/>
    <p:sldId id="332"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0830" autoAdjust="0"/>
  </p:normalViewPr>
  <p:slideViewPr>
    <p:cSldViewPr snapToGrid="0">
      <p:cViewPr varScale="1">
        <p:scale>
          <a:sx n="80" d="100"/>
          <a:sy n="80" d="100"/>
        </p:scale>
        <p:origin x="53" y="317"/>
      </p:cViewPr>
      <p:guideLst/>
    </p:cSldViewPr>
  </p:slideViewPr>
  <p:notesTextViewPr>
    <p:cViewPr>
      <p:scale>
        <a:sx n="1" d="1"/>
        <a:sy n="1" d="1"/>
      </p:scale>
      <p:origin x="0" y="0"/>
    </p:cViewPr>
  </p:notesTextViewPr>
  <p:notesViewPr>
    <p:cSldViewPr snapToGrid="0">
      <p:cViewPr varScale="1">
        <p:scale>
          <a:sx n="88" d="100"/>
          <a:sy n="88" d="100"/>
        </p:scale>
        <p:origin x="296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27.wmf"/><Relationship Id="rId7" Type="http://schemas.openxmlformats.org/officeDocument/2006/relationships/image" Target="../media/image33.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2.wmf"/><Relationship Id="rId5" Type="http://schemas.openxmlformats.org/officeDocument/2006/relationships/image" Target="../media/image9.wmf"/><Relationship Id="rId4" Type="http://schemas.openxmlformats.org/officeDocument/2006/relationships/image" Target="../media/image30.wmf"/><Relationship Id="rId9"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33.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2.wmf"/><Relationship Id="rId5" Type="http://schemas.openxmlformats.org/officeDocument/2006/relationships/image" Target="../media/image9.wmf"/><Relationship Id="rId4"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9.wmf"/><Relationship Id="rId4" Type="http://schemas.openxmlformats.org/officeDocument/2006/relationships/image" Target="../media/image58.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2.wmf"/><Relationship Id="rId7" Type="http://schemas.openxmlformats.org/officeDocument/2006/relationships/image" Target="../media/image65.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5.jpeg"/><Relationship Id="rId11" Type="http://schemas.openxmlformats.org/officeDocument/2006/relationships/image" Target="../media/image69.wmf"/><Relationship Id="rId5" Type="http://schemas.openxmlformats.org/officeDocument/2006/relationships/image" Target="../media/image64.wmf"/><Relationship Id="rId10" Type="http://schemas.openxmlformats.org/officeDocument/2006/relationships/image" Target="../media/image68.wmf"/><Relationship Id="rId4" Type="http://schemas.openxmlformats.org/officeDocument/2006/relationships/image" Target="../media/image63.wmf"/><Relationship Id="rId9"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69.wmf"/><Relationship Id="rId5" Type="http://schemas.openxmlformats.org/officeDocument/2006/relationships/image" Target="../media/image65.wmf"/><Relationship Id="rId4"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75.wmf"/><Relationship Id="rId7" Type="http://schemas.openxmlformats.org/officeDocument/2006/relationships/image" Target="../media/image69.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65.wmf"/><Relationship Id="rId11" Type="http://schemas.openxmlformats.org/officeDocument/2006/relationships/image" Target="../media/image79.wmf"/><Relationship Id="rId5" Type="http://schemas.openxmlformats.org/officeDocument/2006/relationships/image" Target="../media/image61.wmf"/><Relationship Id="rId10" Type="http://schemas.openxmlformats.org/officeDocument/2006/relationships/image" Target="../media/image78.wmf"/><Relationship Id="rId4" Type="http://schemas.openxmlformats.org/officeDocument/2006/relationships/image" Target="../media/image60.wmf"/><Relationship Id="rId9" Type="http://schemas.openxmlformats.org/officeDocument/2006/relationships/image" Target="../media/image77.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82.wmf"/><Relationship Id="rId7" Type="http://schemas.openxmlformats.org/officeDocument/2006/relationships/image" Target="../media/image69.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65.wmf"/><Relationship Id="rId5" Type="http://schemas.openxmlformats.org/officeDocument/2006/relationships/image" Target="../media/image61.wmf"/><Relationship Id="rId10" Type="http://schemas.openxmlformats.org/officeDocument/2006/relationships/image" Target="../media/image70.wmf"/><Relationship Id="rId4" Type="http://schemas.openxmlformats.org/officeDocument/2006/relationships/image" Target="../media/image60.wmf"/><Relationship Id="rId9" Type="http://schemas.openxmlformats.org/officeDocument/2006/relationships/image" Target="../media/image8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6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10" Type="http://schemas.openxmlformats.org/officeDocument/2006/relationships/image" Target="../media/image33.wmf"/><Relationship Id="rId4" Type="http://schemas.openxmlformats.org/officeDocument/2006/relationships/image" Target="../media/image28.wmf"/><Relationship Id="rId9"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27.wmf"/><Relationship Id="rId7" Type="http://schemas.openxmlformats.org/officeDocument/2006/relationships/image" Target="../media/image33.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2.wmf"/><Relationship Id="rId5" Type="http://schemas.openxmlformats.org/officeDocument/2006/relationships/image" Target="../media/image9.wmf"/><Relationship Id="rId4" Type="http://schemas.openxmlformats.org/officeDocument/2006/relationships/image" Target="../media/image30.wmf"/><Relationship Id="rId9"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042114-4B4A-4A8D-AE8F-0B25A4637619}" type="datetimeFigureOut">
              <a:rPr lang="zh-CN" altLang="en-US" smtClean="0"/>
              <a:t>2021/6/8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1DCD70-D381-44E4-B785-24D3C289F87C}" type="slidenum">
              <a:rPr lang="zh-CN" altLang="en-US" smtClean="0"/>
              <a:t>‹#›</a:t>
            </a:fld>
            <a:endParaRPr lang="zh-CN" altLang="en-US"/>
          </a:p>
        </p:txBody>
      </p:sp>
    </p:spTree>
    <p:extLst>
      <p:ext uri="{BB962C8B-B14F-4D97-AF65-F5344CB8AC3E}">
        <p14:creationId xmlns:p14="http://schemas.microsoft.com/office/powerpoint/2010/main" val="1776486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E7CB2-3B8A-4247-9D59-1C4F8FDD5DDF}" type="datetimeFigureOut">
              <a:rPr lang="zh-CN" altLang="en-US" smtClean="0"/>
              <a:t>2021/6/8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EF9B3-F188-4413-B815-8D36B8C5F9AB}" type="slidenum">
              <a:rPr lang="zh-CN" altLang="en-US" smtClean="0"/>
              <a:t>‹#›</a:t>
            </a:fld>
            <a:endParaRPr lang="zh-CN" altLang="en-US"/>
          </a:p>
        </p:txBody>
      </p:sp>
    </p:spTree>
    <p:extLst>
      <p:ext uri="{BB962C8B-B14F-4D97-AF65-F5344CB8AC3E}">
        <p14:creationId xmlns:p14="http://schemas.microsoft.com/office/powerpoint/2010/main" val="4216709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3EF9B3-F188-4413-B815-8D36B8C5F9AB}" type="slidenum">
              <a:rPr lang="zh-CN" altLang="en-US" smtClean="0"/>
              <a:t>7</a:t>
            </a:fld>
            <a:endParaRPr lang="zh-CN" altLang="en-US"/>
          </a:p>
        </p:txBody>
      </p:sp>
    </p:spTree>
    <p:extLst>
      <p:ext uri="{BB962C8B-B14F-4D97-AF65-F5344CB8AC3E}">
        <p14:creationId xmlns:p14="http://schemas.microsoft.com/office/powerpoint/2010/main" val="1299138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379413" y="684213"/>
            <a:ext cx="6094412" cy="3429000"/>
          </a:xfrm>
        </p:spPr>
      </p:sp>
      <p:sp>
        <p:nvSpPr>
          <p:cNvPr id="30723" name="Rectangle 3"/>
          <p:cNvSpPr>
            <a:spLocks noGrp="1" noRot="1" noChangeArrowheads="1"/>
          </p:cNvSpPr>
          <p:nvPr>
            <p:ph type="body" idx="1"/>
          </p:nvPr>
        </p:nvSpPr>
        <p:spPr>
          <a:xfrm>
            <a:off x="684213" y="4341813"/>
            <a:ext cx="5486400" cy="4114800"/>
          </a:xfrm>
        </p:spPr>
        <p:txBody>
          <a:bodyPr/>
          <a:lstStyle/>
          <a:p>
            <a:r>
              <a:rPr lang="en-US" altLang="zh-CN" dirty="0"/>
              <a:t>w</a:t>
            </a:r>
            <a:r>
              <a:rPr lang="zh-CN" altLang="zh-CN" dirty="0"/>
              <a:t>的大小决定了对粒子当前速度继承的多少，称为惯性因子；</a:t>
            </a:r>
          </a:p>
          <a:p>
            <a:r>
              <a:rPr lang="zh-CN" altLang="zh-CN" dirty="0"/>
              <a:t>c1决定了自身经验对粒子速度的影响程度，它保证了粒子能够向自己的历史最优位置靠近，称为学习因子；</a:t>
            </a:r>
          </a:p>
          <a:p>
            <a:r>
              <a:rPr lang="zh-CN" altLang="zh-CN" dirty="0"/>
              <a:t>c2决定了群体经验对粒子个体速度的影响程度，它保证了粒子能够向群体中的其他粒子学习，使粒子在飞行时向邻域内所有粒子曾找到过的历史最优位置靠近，也称为学习因子．</a:t>
            </a:r>
          </a:p>
        </p:txBody>
      </p:sp>
    </p:spTree>
    <p:extLst>
      <p:ext uri="{BB962C8B-B14F-4D97-AF65-F5344CB8AC3E}">
        <p14:creationId xmlns:p14="http://schemas.microsoft.com/office/powerpoint/2010/main" val="2234638873"/>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379413" y="684213"/>
            <a:ext cx="6094412" cy="3429000"/>
          </a:xfrm>
        </p:spPr>
      </p:sp>
      <p:sp>
        <p:nvSpPr>
          <p:cNvPr id="30723" name="Rectangle 3"/>
          <p:cNvSpPr>
            <a:spLocks noGrp="1" noRot="1" noChangeArrowheads="1"/>
          </p:cNvSpPr>
          <p:nvPr>
            <p:ph type="body" idx="1"/>
          </p:nvPr>
        </p:nvSpPr>
        <p:spPr>
          <a:xfrm>
            <a:off x="684213" y="4341813"/>
            <a:ext cx="5486400" cy="4114800"/>
          </a:xfrm>
        </p:spPr>
        <p:txBody>
          <a:bodyPr/>
          <a:lstStyle/>
          <a:p>
            <a:r>
              <a:rPr lang="zh-CN" altLang="zh-CN"/>
              <a:t>c0的大小决定了对粒子当前速度继承的多少，称为惯性因子；</a:t>
            </a:r>
          </a:p>
          <a:p>
            <a:r>
              <a:rPr lang="zh-CN" altLang="zh-CN"/>
              <a:t>c1决定了自身经验对粒子速度的影响程度，它保证了粒子能够向自己的历史最优位置靠近，称为学习因子；</a:t>
            </a:r>
          </a:p>
          <a:p>
            <a:r>
              <a:rPr lang="zh-CN" altLang="zh-CN"/>
              <a:t>c2决定了群体经验对粒子个体速度的影响程度，它保证了粒子能够向群体中的其他粒子学习，使粒子在飞行时向邻域内所有粒子曾找到过的历史最优位置靠近，也称为学习因子．</a:t>
            </a:r>
          </a:p>
        </p:txBody>
      </p:sp>
    </p:spTree>
    <p:extLst>
      <p:ext uri="{BB962C8B-B14F-4D97-AF65-F5344CB8AC3E}">
        <p14:creationId xmlns:p14="http://schemas.microsoft.com/office/powerpoint/2010/main" val="4269400082"/>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379413" y="684213"/>
            <a:ext cx="6094412" cy="3429000"/>
          </a:xfrm>
        </p:spPr>
      </p:sp>
      <p:sp>
        <p:nvSpPr>
          <p:cNvPr id="30723" name="Rectangle 3"/>
          <p:cNvSpPr>
            <a:spLocks noGrp="1" noRot="1" noChangeArrowheads="1"/>
          </p:cNvSpPr>
          <p:nvPr>
            <p:ph type="body" idx="1"/>
          </p:nvPr>
        </p:nvSpPr>
        <p:spPr>
          <a:xfrm>
            <a:off x="684213" y="4341813"/>
            <a:ext cx="5486400" cy="4114800"/>
          </a:xfrm>
        </p:spPr>
        <p:txBody>
          <a:bodyPr/>
          <a:lstStyle/>
          <a:p>
            <a:r>
              <a:rPr lang="zh-CN" altLang="zh-CN"/>
              <a:t>c0的大小决定了对粒子当前速度继承的多少，称为惯性因子；</a:t>
            </a:r>
          </a:p>
          <a:p>
            <a:r>
              <a:rPr lang="zh-CN" altLang="zh-CN"/>
              <a:t>c1决定了自身经验对粒子速度的影响程度，它保证了粒子能够向自己的历史最优位置靠近，称为学习因子；</a:t>
            </a:r>
          </a:p>
          <a:p>
            <a:r>
              <a:rPr lang="zh-CN" altLang="zh-CN"/>
              <a:t>c2决定了群体经验对粒子个体速度的影响程度，它保证了粒子能够向群体中的其他粒子学习，使粒子在飞行时向邻域内所有粒子曾找到过的历史最优位置靠近，也称为学习因子．</a:t>
            </a:r>
          </a:p>
        </p:txBody>
      </p:sp>
    </p:spTree>
    <p:extLst>
      <p:ext uri="{BB962C8B-B14F-4D97-AF65-F5344CB8AC3E}">
        <p14:creationId xmlns:p14="http://schemas.microsoft.com/office/powerpoint/2010/main" val="3829614771"/>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376238" y="681038"/>
            <a:ext cx="6096000" cy="3429000"/>
          </a:xfrm>
        </p:spPr>
      </p:sp>
      <p:sp>
        <p:nvSpPr>
          <p:cNvPr id="36867" name="Rectangle 3"/>
          <p:cNvSpPr>
            <a:spLocks noGrp="1" noRot="1" noChangeArrowheads="1"/>
          </p:cNvSpPr>
          <p:nvPr>
            <p:ph type="body" idx="1"/>
          </p:nvPr>
        </p:nvSpPr>
        <p:spPr>
          <a:xfrm>
            <a:off x="681038" y="4338638"/>
            <a:ext cx="5486400" cy="4114800"/>
          </a:xfrm>
        </p:spPr>
        <p:txBody>
          <a:bodyPr/>
          <a:lstStyle/>
          <a:p>
            <a:r>
              <a:rPr lang="zh-CN" altLang="zh-CN"/>
              <a:t>c0的大小决定了对粒子当前速度继承的多少，称为惯性因子；</a:t>
            </a:r>
          </a:p>
          <a:p>
            <a:r>
              <a:rPr lang="zh-CN" altLang="zh-CN"/>
              <a:t>c1决定了自身经验对粒子速度的影响程度，它保证了粒子能够向自己的历史最优位置靠近，称为学习因子；</a:t>
            </a:r>
          </a:p>
          <a:p>
            <a:r>
              <a:rPr lang="zh-CN" altLang="zh-CN"/>
              <a:t>c2决定了群体经验对粒子个体速度的影响程度，它保证了粒子能够向群体中的其他粒子学习，使粒子在飞行时向邻域内所有粒子曾找到过的历史最优位置靠近，也称为学习因子．</a:t>
            </a:r>
          </a:p>
        </p:txBody>
      </p:sp>
    </p:spTree>
    <p:extLst>
      <p:ext uri="{BB962C8B-B14F-4D97-AF65-F5344CB8AC3E}">
        <p14:creationId xmlns:p14="http://schemas.microsoft.com/office/powerpoint/2010/main" val="2816596008"/>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931993"/>
            <a:ext cx="12192000" cy="4571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9" name="图片 8">
            <a:extLst>
              <a:ext uri="{FF2B5EF4-FFF2-40B4-BE49-F238E27FC236}">
                <a16:creationId xmlns:a16="http://schemas.microsoft.com/office/drawing/2014/main"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0" name="文本框 9"/>
          <p:cNvSpPr txBox="1"/>
          <p:nvPr userDrawn="1"/>
        </p:nvSpPr>
        <p:spPr>
          <a:xfrm>
            <a:off x="10684386" y="6384439"/>
            <a:ext cx="1338828" cy="369332"/>
          </a:xfrm>
          <a:prstGeom prst="rect">
            <a:avLst/>
          </a:prstGeom>
          <a:noFill/>
        </p:spPr>
        <p:txBody>
          <a:bodyPr wrap="none" rtlCol="0">
            <a:spAutoFit/>
          </a:bodyPr>
          <a:lstStyle/>
          <a:p>
            <a:r>
              <a:rPr lang="zh-CN" altLang="en-US" b="1" dirty="0"/>
              <a:t>最优化技术</a:t>
            </a:r>
          </a:p>
        </p:txBody>
      </p:sp>
      <p:cxnSp>
        <p:nvCxnSpPr>
          <p:cNvPr id="12" name="直接连接符 11"/>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225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57675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788900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6226"/>
            <a:ext cx="10972800" cy="9429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47800"/>
            <a:ext cx="5384800" cy="4678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47800"/>
            <a:ext cx="5384800" cy="4678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5225"/>
            <a:ext cx="2844800" cy="476250"/>
          </a:xfrm>
        </p:spPr>
        <p:txBody>
          <a:bodyPr/>
          <a:lstStyle>
            <a:lvl1pPr>
              <a:defRPr/>
            </a:lvl1pPr>
          </a:lstStyle>
          <a:p>
            <a:fld id="{495EED50-B25C-497F-81A8-EB0F29C0669C}" type="datetime1">
              <a:rPr lang="zh-CN" altLang="en-US"/>
              <a:pPr/>
              <a:t>2021/6/8</a:t>
            </a:fld>
            <a:endParaRPr lang="zh-CN"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zh-CN" altLang="zh-CN"/>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fld id="{7E8B3E4E-1350-4236-9228-6272F99577D6}" type="slidenum">
              <a:rPr lang="zh-CN" altLang="zh-CN"/>
              <a:pPr/>
              <a:t>‹#›</a:t>
            </a:fld>
            <a:endParaRPr lang="zh-CN" altLang="zh-CN"/>
          </a:p>
        </p:txBody>
      </p:sp>
    </p:spTree>
    <p:extLst>
      <p:ext uri="{BB962C8B-B14F-4D97-AF65-F5344CB8AC3E}">
        <p14:creationId xmlns:p14="http://schemas.microsoft.com/office/powerpoint/2010/main" val="341757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18457"/>
            <a:ext cx="10515600" cy="5458506"/>
          </a:xfrm>
          <a:ln w="12700">
            <a:solidFill>
              <a:schemeClr val="accent4"/>
            </a:solidFill>
          </a:ln>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8" name="矩形 7"/>
          <p:cNvSpPr/>
          <p:nvPr userDrawn="1"/>
        </p:nvSpPr>
        <p:spPr>
          <a:xfrm>
            <a:off x="1" y="0"/>
            <a:ext cx="1866122" cy="5225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itle 1"/>
          <p:cNvSpPr>
            <a:spLocks noGrp="1"/>
          </p:cNvSpPr>
          <p:nvPr>
            <p:ph type="title"/>
          </p:nvPr>
        </p:nvSpPr>
        <p:spPr>
          <a:xfrm>
            <a:off x="0" y="1"/>
            <a:ext cx="10515600" cy="522514"/>
          </a:xfrm>
        </p:spPr>
        <p:txBody>
          <a:bodyPr>
            <a:normAutofit/>
          </a:bodyPr>
          <a:lstStyle>
            <a:lvl1pPr>
              <a:defRPr sz="1600">
                <a:solidFill>
                  <a:schemeClr val="bg1"/>
                </a:solidFill>
              </a:defRPr>
            </a:lvl1pPr>
          </a:lstStyle>
          <a:p>
            <a:r>
              <a:rPr lang="zh-CN" altLang="en-US"/>
              <a:t>单击此处编辑母版标题样式</a:t>
            </a:r>
            <a:endParaRPr lang="en-US" dirty="0"/>
          </a:p>
        </p:txBody>
      </p:sp>
      <p:pic>
        <p:nvPicPr>
          <p:cNvPr id="11" name="图片 10">
            <a:extLst>
              <a:ext uri="{FF2B5EF4-FFF2-40B4-BE49-F238E27FC236}">
                <a16:creationId xmlns:a16="http://schemas.microsoft.com/office/drawing/2014/main"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12" name="图片 11">
            <a:extLst>
              <a:ext uri="{FF2B5EF4-FFF2-40B4-BE49-F238E27FC236}">
                <a16:creationId xmlns:a16="http://schemas.microsoft.com/office/drawing/2014/main"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3" name="文本框 12"/>
          <p:cNvSpPr txBox="1"/>
          <p:nvPr userDrawn="1"/>
        </p:nvSpPr>
        <p:spPr>
          <a:xfrm>
            <a:off x="10684386" y="6384439"/>
            <a:ext cx="1338828" cy="369332"/>
          </a:xfrm>
          <a:prstGeom prst="rect">
            <a:avLst/>
          </a:prstGeom>
          <a:noFill/>
        </p:spPr>
        <p:txBody>
          <a:bodyPr wrap="none" rtlCol="0">
            <a:spAutoFit/>
          </a:bodyPr>
          <a:lstStyle/>
          <a:p>
            <a:r>
              <a:rPr lang="zh-CN" altLang="en-US" b="1" dirty="0"/>
              <a:t>最优化技术</a:t>
            </a:r>
          </a:p>
        </p:txBody>
      </p:sp>
      <p:cxnSp>
        <p:nvCxnSpPr>
          <p:cNvPr id="14" name="直接连接符 13"/>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03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1231723"/>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4061911"/>
            <a:ext cx="12192000" cy="26125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579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65354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56506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94571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403643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98996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3788922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2310596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3.wmf"/><Relationship Id="rId12"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18.jpeg"/><Relationship Id="rId10" Type="http://schemas.openxmlformats.org/officeDocument/2006/relationships/image" Target="../media/image19.jpeg"/><Relationship Id="rId4" Type="http://schemas.openxmlformats.org/officeDocument/2006/relationships/image" Target="../media/image17.jpeg"/><Relationship Id="rId9" Type="http://schemas.openxmlformats.org/officeDocument/2006/relationships/image" Target="../media/image14.wmf"/></Relationships>
</file>

<file path=ppt/slides/_rels/slide11.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2.bin"/><Relationship Id="rId7" Type="http://schemas.openxmlformats.org/officeDocument/2006/relationships/oleObject" Target="../embeddings/oleObject13.bin"/><Relationship Id="rId12"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8.jpeg"/><Relationship Id="rId11"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2.wmf"/><Relationship Id="rId4" Type="http://schemas.openxmlformats.org/officeDocument/2006/relationships/image" Target="../media/image20.wmf"/><Relationship Id="rId9"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wmf"/><Relationship Id="rId5" Type="http://schemas.openxmlformats.org/officeDocument/2006/relationships/oleObject" Target="../embeddings/oleObject16.bin"/><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21.bin"/><Relationship Id="rId18" Type="http://schemas.openxmlformats.org/officeDocument/2006/relationships/image" Target="../media/image31.wmf"/><Relationship Id="rId3" Type="http://schemas.openxmlformats.org/officeDocument/2006/relationships/notesSlide" Target="../notesSlides/notesSlide2.xml"/><Relationship Id="rId21" Type="http://schemas.openxmlformats.org/officeDocument/2006/relationships/oleObject" Target="../embeddings/oleObject25.bin"/><Relationship Id="rId7" Type="http://schemas.openxmlformats.org/officeDocument/2006/relationships/oleObject" Target="../embeddings/oleObject18.bin"/><Relationship Id="rId12" Type="http://schemas.openxmlformats.org/officeDocument/2006/relationships/image" Target="../media/image28.wmf"/><Relationship Id="rId17" Type="http://schemas.openxmlformats.org/officeDocument/2006/relationships/oleObject" Target="../embeddings/oleObject23.bin"/><Relationship Id="rId2" Type="http://schemas.openxmlformats.org/officeDocument/2006/relationships/slideLayout" Target="../slideLayouts/slideLayout2.xml"/><Relationship Id="rId16" Type="http://schemas.openxmlformats.org/officeDocument/2006/relationships/image" Target="../media/image30.wmf"/><Relationship Id="rId20" Type="http://schemas.openxmlformats.org/officeDocument/2006/relationships/image" Target="../media/image9.wmf"/><Relationship Id="rId1" Type="http://schemas.openxmlformats.org/officeDocument/2006/relationships/vmlDrawing" Target="../drawings/vmlDrawing7.vml"/><Relationship Id="rId6" Type="http://schemas.openxmlformats.org/officeDocument/2006/relationships/image" Target="../media/image25.wmf"/><Relationship Id="rId11" Type="http://schemas.openxmlformats.org/officeDocument/2006/relationships/oleObject" Target="../embeddings/oleObject20.bin"/><Relationship Id="rId24" Type="http://schemas.openxmlformats.org/officeDocument/2006/relationships/image" Target="../media/image33.wmf"/><Relationship Id="rId5" Type="http://schemas.openxmlformats.org/officeDocument/2006/relationships/oleObject" Target="../embeddings/oleObject17.bin"/><Relationship Id="rId15" Type="http://schemas.openxmlformats.org/officeDocument/2006/relationships/oleObject" Target="../embeddings/oleObject22.bin"/><Relationship Id="rId23" Type="http://schemas.openxmlformats.org/officeDocument/2006/relationships/oleObject" Target="../embeddings/oleObject26.bin"/><Relationship Id="rId10" Type="http://schemas.openxmlformats.org/officeDocument/2006/relationships/image" Target="../media/image27.wmf"/><Relationship Id="rId19" Type="http://schemas.openxmlformats.org/officeDocument/2006/relationships/oleObject" Target="../embeddings/oleObject24.bin"/><Relationship Id="rId4" Type="http://schemas.openxmlformats.org/officeDocument/2006/relationships/image" Target="../media/image5.jpeg"/><Relationship Id="rId9" Type="http://schemas.openxmlformats.org/officeDocument/2006/relationships/oleObject" Target="../embeddings/oleObject19.bin"/><Relationship Id="rId14" Type="http://schemas.openxmlformats.org/officeDocument/2006/relationships/image" Target="../media/image29.wmf"/><Relationship Id="rId22" Type="http://schemas.openxmlformats.org/officeDocument/2006/relationships/image" Target="../media/image32.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4.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9.wmf"/><Relationship Id="rId18" Type="http://schemas.openxmlformats.org/officeDocument/2006/relationships/image" Target="../media/image5.jpeg"/><Relationship Id="rId3" Type="http://schemas.openxmlformats.org/officeDocument/2006/relationships/notesSlide" Target="../notesSlides/notesSlide3.xml"/><Relationship Id="rId21" Type="http://schemas.openxmlformats.org/officeDocument/2006/relationships/oleObject" Target="../embeddings/oleObject36.bin"/><Relationship Id="rId7" Type="http://schemas.openxmlformats.org/officeDocument/2006/relationships/image" Target="../media/image26.wmf"/><Relationship Id="rId12" Type="http://schemas.openxmlformats.org/officeDocument/2006/relationships/oleObject" Target="../embeddings/oleObject32.bin"/><Relationship Id="rId17" Type="http://schemas.openxmlformats.org/officeDocument/2006/relationships/image" Target="../media/image33.wmf"/><Relationship Id="rId2" Type="http://schemas.openxmlformats.org/officeDocument/2006/relationships/slideLayout" Target="../slideLayouts/slideLayout2.xml"/><Relationship Id="rId16" Type="http://schemas.openxmlformats.org/officeDocument/2006/relationships/oleObject" Target="../embeddings/oleObject34.bin"/><Relationship Id="rId20" Type="http://schemas.openxmlformats.org/officeDocument/2006/relationships/image" Target="../media/image35.wmf"/><Relationship Id="rId1" Type="http://schemas.openxmlformats.org/officeDocument/2006/relationships/vmlDrawing" Target="../drawings/vmlDrawing9.vml"/><Relationship Id="rId6" Type="http://schemas.openxmlformats.org/officeDocument/2006/relationships/oleObject" Target="../embeddings/oleObject29.bin"/><Relationship Id="rId11" Type="http://schemas.openxmlformats.org/officeDocument/2006/relationships/image" Target="../media/image30.wmf"/><Relationship Id="rId5" Type="http://schemas.openxmlformats.org/officeDocument/2006/relationships/image" Target="../media/image25.wmf"/><Relationship Id="rId15" Type="http://schemas.openxmlformats.org/officeDocument/2006/relationships/image" Target="../media/image32.wmf"/><Relationship Id="rId10" Type="http://schemas.openxmlformats.org/officeDocument/2006/relationships/oleObject" Target="../embeddings/oleObject31.bin"/><Relationship Id="rId19" Type="http://schemas.openxmlformats.org/officeDocument/2006/relationships/oleObject" Target="../embeddings/oleObject35.bin"/><Relationship Id="rId4" Type="http://schemas.openxmlformats.org/officeDocument/2006/relationships/oleObject" Target="../embeddings/oleObject28.bin"/><Relationship Id="rId9" Type="http://schemas.openxmlformats.org/officeDocument/2006/relationships/image" Target="../media/image27.wmf"/><Relationship Id="rId14" Type="http://schemas.openxmlformats.org/officeDocument/2006/relationships/oleObject" Target="../embeddings/oleObject33.bin"/><Relationship Id="rId22" Type="http://schemas.openxmlformats.org/officeDocument/2006/relationships/image" Target="../media/image36.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9.wmf"/><Relationship Id="rId18" Type="http://schemas.openxmlformats.org/officeDocument/2006/relationships/image" Target="../media/image5.jpeg"/><Relationship Id="rId3" Type="http://schemas.openxmlformats.org/officeDocument/2006/relationships/notesSlide" Target="../notesSlides/notesSlide4.xml"/><Relationship Id="rId21" Type="http://schemas.openxmlformats.org/officeDocument/2006/relationships/oleObject" Target="../embeddings/oleObject45.bin"/><Relationship Id="rId7" Type="http://schemas.openxmlformats.org/officeDocument/2006/relationships/image" Target="../media/image26.wmf"/><Relationship Id="rId12" Type="http://schemas.openxmlformats.org/officeDocument/2006/relationships/oleObject" Target="../embeddings/oleObject41.bin"/><Relationship Id="rId17" Type="http://schemas.openxmlformats.org/officeDocument/2006/relationships/image" Target="../media/image33.wmf"/><Relationship Id="rId2" Type="http://schemas.openxmlformats.org/officeDocument/2006/relationships/slideLayout" Target="../slideLayouts/slideLayout2.xml"/><Relationship Id="rId16" Type="http://schemas.openxmlformats.org/officeDocument/2006/relationships/oleObject" Target="../embeddings/oleObject43.bin"/><Relationship Id="rId20" Type="http://schemas.openxmlformats.org/officeDocument/2006/relationships/image" Target="../media/image37.wmf"/><Relationship Id="rId1" Type="http://schemas.openxmlformats.org/officeDocument/2006/relationships/vmlDrawing" Target="../drawings/vmlDrawing10.vml"/><Relationship Id="rId6" Type="http://schemas.openxmlformats.org/officeDocument/2006/relationships/oleObject" Target="../embeddings/oleObject38.bin"/><Relationship Id="rId11" Type="http://schemas.openxmlformats.org/officeDocument/2006/relationships/image" Target="../media/image30.wmf"/><Relationship Id="rId5" Type="http://schemas.openxmlformats.org/officeDocument/2006/relationships/image" Target="../media/image25.wmf"/><Relationship Id="rId15" Type="http://schemas.openxmlformats.org/officeDocument/2006/relationships/image" Target="../media/image32.wmf"/><Relationship Id="rId10" Type="http://schemas.openxmlformats.org/officeDocument/2006/relationships/oleObject" Target="../embeddings/oleObject40.bin"/><Relationship Id="rId19" Type="http://schemas.openxmlformats.org/officeDocument/2006/relationships/oleObject" Target="../embeddings/oleObject44.bin"/><Relationship Id="rId4" Type="http://schemas.openxmlformats.org/officeDocument/2006/relationships/oleObject" Target="../embeddings/oleObject37.bin"/><Relationship Id="rId9" Type="http://schemas.openxmlformats.org/officeDocument/2006/relationships/image" Target="../media/image27.wmf"/><Relationship Id="rId14" Type="http://schemas.openxmlformats.org/officeDocument/2006/relationships/oleObject" Target="../embeddings/oleObject42.bin"/><Relationship Id="rId22" Type="http://schemas.openxmlformats.org/officeDocument/2006/relationships/image" Target="../media/image38.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9.wmf"/><Relationship Id="rId18" Type="http://schemas.openxmlformats.org/officeDocument/2006/relationships/image" Target="../media/image5.jpeg"/><Relationship Id="rId3" Type="http://schemas.openxmlformats.org/officeDocument/2006/relationships/notesSlide" Target="../notesSlides/notesSlide5.xml"/><Relationship Id="rId7" Type="http://schemas.openxmlformats.org/officeDocument/2006/relationships/image" Target="../media/image26.wmf"/><Relationship Id="rId12" Type="http://schemas.openxmlformats.org/officeDocument/2006/relationships/oleObject" Target="../embeddings/oleObject50.bin"/><Relationship Id="rId17" Type="http://schemas.openxmlformats.org/officeDocument/2006/relationships/image" Target="../media/image33.wmf"/><Relationship Id="rId2" Type="http://schemas.openxmlformats.org/officeDocument/2006/relationships/slideLayout" Target="../slideLayouts/slideLayout2.xml"/><Relationship Id="rId16" Type="http://schemas.openxmlformats.org/officeDocument/2006/relationships/oleObject" Target="../embeddings/oleObject52.bin"/><Relationship Id="rId1" Type="http://schemas.openxmlformats.org/officeDocument/2006/relationships/vmlDrawing" Target="../drawings/vmlDrawing11.vml"/><Relationship Id="rId6" Type="http://schemas.openxmlformats.org/officeDocument/2006/relationships/oleObject" Target="../embeddings/oleObject47.bin"/><Relationship Id="rId11" Type="http://schemas.openxmlformats.org/officeDocument/2006/relationships/image" Target="../media/image30.wmf"/><Relationship Id="rId5" Type="http://schemas.openxmlformats.org/officeDocument/2006/relationships/image" Target="../media/image25.wmf"/><Relationship Id="rId15" Type="http://schemas.openxmlformats.org/officeDocument/2006/relationships/image" Target="../media/image32.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27.wmf"/><Relationship Id="rId14" Type="http://schemas.openxmlformats.org/officeDocument/2006/relationships/oleObject" Target="../embeddings/oleObject5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0.wmf"/><Relationship Id="rId5" Type="http://schemas.openxmlformats.org/officeDocument/2006/relationships/oleObject" Target="../embeddings/oleObject54.bin"/><Relationship Id="rId4" Type="http://schemas.openxmlformats.org/officeDocument/2006/relationships/image" Target="../media/image39.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2.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3.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6.wmf"/><Relationship Id="rId11" Type="http://schemas.openxmlformats.org/officeDocument/2006/relationships/image" Target="../media/image49.png"/><Relationship Id="rId5" Type="http://schemas.openxmlformats.org/officeDocument/2006/relationships/oleObject" Target="../embeddings/oleObject59.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61.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oleObject" Target="../embeddings/oleObject66.bin"/><Relationship Id="rId3" Type="http://schemas.openxmlformats.org/officeDocument/2006/relationships/oleObject" Target="../embeddings/oleObject62.bin"/><Relationship Id="rId7" Type="http://schemas.openxmlformats.org/officeDocument/2006/relationships/image" Target="../media/image57.png"/><Relationship Id="rId12" Type="http://schemas.openxmlformats.org/officeDocument/2006/relationships/oleObject" Target="../embeddings/oleObject65.bin"/><Relationship Id="rId2" Type="http://schemas.openxmlformats.org/officeDocument/2006/relationships/slideLayout" Target="../slideLayouts/slideLayout2.xml"/><Relationship Id="rId16" Type="http://schemas.openxmlformats.org/officeDocument/2006/relationships/image" Target="../media/image54.wmf"/><Relationship Id="rId1" Type="http://schemas.openxmlformats.org/officeDocument/2006/relationships/vmlDrawing" Target="../drawings/vmlDrawing16.vml"/><Relationship Id="rId6" Type="http://schemas.openxmlformats.org/officeDocument/2006/relationships/image" Target="../media/image50.wmf"/><Relationship Id="rId11" Type="http://schemas.openxmlformats.org/officeDocument/2006/relationships/image" Target="../media/image52.wmf"/><Relationship Id="rId5" Type="http://schemas.openxmlformats.org/officeDocument/2006/relationships/oleObject" Target="../embeddings/oleObject620.bin"/><Relationship Id="rId15" Type="http://schemas.openxmlformats.org/officeDocument/2006/relationships/oleObject" Target="../embeddings/oleObject67.bin"/><Relationship Id="rId10" Type="http://schemas.openxmlformats.org/officeDocument/2006/relationships/oleObject" Target="../embeddings/oleObject64.bin"/><Relationship Id="rId4" Type="http://schemas.openxmlformats.org/officeDocument/2006/relationships/image" Target="../media/image50.wmf"/><Relationship Id="rId9" Type="http://schemas.openxmlformats.org/officeDocument/2006/relationships/image" Target="../media/image51.wmf"/><Relationship Id="rId14" Type="http://schemas.openxmlformats.org/officeDocument/2006/relationships/image" Target="../media/image53.w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6.wmf"/><Relationship Id="rId11" Type="http://schemas.openxmlformats.org/officeDocument/2006/relationships/oleObject" Target="../embeddings/oleObject72.bin"/><Relationship Id="rId5" Type="http://schemas.openxmlformats.org/officeDocument/2006/relationships/oleObject" Target="../embeddings/oleObject69.bin"/><Relationship Id="rId10" Type="http://schemas.openxmlformats.org/officeDocument/2006/relationships/image" Target="../media/image58.wmf"/><Relationship Id="rId4" Type="http://schemas.openxmlformats.org/officeDocument/2006/relationships/image" Target="../media/image55.wmf"/><Relationship Id="rId9" Type="http://schemas.openxmlformats.org/officeDocument/2006/relationships/oleObject" Target="../embeddings/oleObject71.bin"/></Relationships>
</file>

<file path=ppt/slides/_rels/slide31.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78.bin"/><Relationship Id="rId18" Type="http://schemas.openxmlformats.org/officeDocument/2006/relationships/oleObject" Target="../embeddings/oleObject80.bin"/><Relationship Id="rId3" Type="http://schemas.openxmlformats.org/officeDocument/2006/relationships/oleObject" Target="../embeddings/oleObject73.bin"/><Relationship Id="rId21" Type="http://schemas.openxmlformats.org/officeDocument/2006/relationships/image" Target="../media/image68.wmf"/><Relationship Id="rId7" Type="http://schemas.openxmlformats.org/officeDocument/2006/relationships/oleObject" Target="../embeddings/oleObject75.bin"/><Relationship Id="rId12" Type="http://schemas.openxmlformats.org/officeDocument/2006/relationships/image" Target="../media/image64.wmf"/><Relationship Id="rId17" Type="http://schemas.openxmlformats.org/officeDocument/2006/relationships/image" Target="../media/image66.wmf"/><Relationship Id="rId2" Type="http://schemas.openxmlformats.org/officeDocument/2006/relationships/slideLayout" Target="../slideLayouts/slideLayout2.xml"/><Relationship Id="rId16" Type="http://schemas.openxmlformats.org/officeDocument/2006/relationships/oleObject" Target="../embeddings/oleObject79.bin"/><Relationship Id="rId20" Type="http://schemas.openxmlformats.org/officeDocument/2006/relationships/oleObject" Target="../embeddings/oleObject81.bin"/><Relationship Id="rId1" Type="http://schemas.openxmlformats.org/officeDocument/2006/relationships/vmlDrawing" Target="../drawings/vmlDrawing18.vml"/><Relationship Id="rId6" Type="http://schemas.openxmlformats.org/officeDocument/2006/relationships/image" Target="../media/image61.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image" Target="../media/image5.jpeg"/><Relationship Id="rId23" Type="http://schemas.openxmlformats.org/officeDocument/2006/relationships/image" Target="../media/image69.wmf"/><Relationship Id="rId10" Type="http://schemas.openxmlformats.org/officeDocument/2006/relationships/image" Target="../media/image63.wmf"/><Relationship Id="rId19" Type="http://schemas.openxmlformats.org/officeDocument/2006/relationships/image" Target="../media/image67.wmf"/><Relationship Id="rId4" Type="http://schemas.openxmlformats.org/officeDocument/2006/relationships/image" Target="../media/image60.wmf"/><Relationship Id="rId9" Type="http://schemas.openxmlformats.org/officeDocument/2006/relationships/oleObject" Target="../embeddings/oleObject76.bin"/><Relationship Id="rId14" Type="http://schemas.openxmlformats.org/officeDocument/2006/relationships/image" Target="../media/image65.wmf"/><Relationship Id="rId22" Type="http://schemas.openxmlformats.org/officeDocument/2006/relationships/oleObject" Target="../embeddings/oleObject82.bin"/></Relationships>
</file>

<file path=ppt/slides/_rels/slide32.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image" Target="../media/image61.wmf"/><Relationship Id="rId18" Type="http://schemas.openxmlformats.org/officeDocument/2006/relationships/image" Target="../media/image77.png"/><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oleObject" Target="../embeddings/oleObject87.bin"/><Relationship Id="rId17" Type="http://schemas.openxmlformats.org/officeDocument/2006/relationships/image" Target="../media/image69.wmf"/><Relationship Id="rId2" Type="http://schemas.openxmlformats.org/officeDocument/2006/relationships/slideLayout" Target="../slideLayouts/slideLayout2.xml"/><Relationship Id="rId16" Type="http://schemas.openxmlformats.org/officeDocument/2006/relationships/oleObject" Target="../embeddings/oleObject89.bin"/><Relationship Id="rId1" Type="http://schemas.openxmlformats.org/officeDocument/2006/relationships/vmlDrawing" Target="../drawings/vmlDrawing19.vml"/><Relationship Id="rId6" Type="http://schemas.openxmlformats.org/officeDocument/2006/relationships/image" Target="../media/image71.wmf"/><Relationship Id="rId11" Type="http://schemas.openxmlformats.org/officeDocument/2006/relationships/image" Target="../media/image60.wmf"/><Relationship Id="rId5" Type="http://schemas.openxmlformats.org/officeDocument/2006/relationships/oleObject" Target="../embeddings/oleObject84.bin"/><Relationship Id="rId15" Type="http://schemas.openxmlformats.org/officeDocument/2006/relationships/image" Target="../media/image65.wmf"/><Relationship Id="rId10" Type="http://schemas.openxmlformats.org/officeDocument/2006/relationships/oleObject" Target="../embeddings/oleObject86.bin"/><Relationship Id="rId4" Type="http://schemas.openxmlformats.org/officeDocument/2006/relationships/image" Target="../media/image70.wmf"/><Relationship Id="rId9" Type="http://schemas.openxmlformats.org/officeDocument/2006/relationships/image" Target="../media/image76.png"/><Relationship Id="rId14" Type="http://schemas.openxmlformats.org/officeDocument/2006/relationships/oleObject" Target="../embeddings/oleObject88.bin"/></Relationships>
</file>

<file path=ppt/slides/_rels/slide33.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95.bin"/><Relationship Id="rId18" Type="http://schemas.openxmlformats.org/officeDocument/2006/relationships/image" Target="../media/image76.wmf"/><Relationship Id="rId26" Type="http://schemas.openxmlformats.org/officeDocument/2006/relationships/oleObject" Target="../embeddings/oleObject102.bin"/><Relationship Id="rId3" Type="http://schemas.openxmlformats.org/officeDocument/2006/relationships/oleObject" Target="../embeddings/oleObject90.bin"/><Relationship Id="rId21" Type="http://schemas.openxmlformats.org/officeDocument/2006/relationships/oleObject" Target="../embeddings/oleObject99.bin"/><Relationship Id="rId7" Type="http://schemas.openxmlformats.org/officeDocument/2006/relationships/oleObject" Target="../embeddings/oleObject92.bin"/><Relationship Id="rId12" Type="http://schemas.openxmlformats.org/officeDocument/2006/relationships/image" Target="../media/image61.wmf"/><Relationship Id="rId17" Type="http://schemas.openxmlformats.org/officeDocument/2006/relationships/oleObject" Target="../embeddings/oleObject97.bin"/><Relationship Id="rId25" Type="http://schemas.openxmlformats.org/officeDocument/2006/relationships/image" Target="../media/image79.wmf"/><Relationship Id="rId2" Type="http://schemas.openxmlformats.org/officeDocument/2006/relationships/slideLayout" Target="../slideLayouts/slideLayout2.xml"/><Relationship Id="rId16" Type="http://schemas.openxmlformats.org/officeDocument/2006/relationships/image" Target="../media/image69.wmf"/><Relationship Id="rId20" Type="http://schemas.openxmlformats.org/officeDocument/2006/relationships/image" Target="../media/image77.wmf"/><Relationship Id="rId1" Type="http://schemas.openxmlformats.org/officeDocument/2006/relationships/vmlDrawing" Target="../drawings/vmlDrawing20.vml"/><Relationship Id="rId6" Type="http://schemas.openxmlformats.org/officeDocument/2006/relationships/image" Target="../media/image74.wmf"/><Relationship Id="rId11" Type="http://schemas.openxmlformats.org/officeDocument/2006/relationships/oleObject" Target="../embeddings/oleObject94.bin"/><Relationship Id="rId24" Type="http://schemas.openxmlformats.org/officeDocument/2006/relationships/oleObject" Target="../embeddings/oleObject101.bin"/><Relationship Id="rId5" Type="http://schemas.openxmlformats.org/officeDocument/2006/relationships/oleObject" Target="../embeddings/oleObject91.bin"/><Relationship Id="rId15" Type="http://schemas.openxmlformats.org/officeDocument/2006/relationships/oleObject" Target="../embeddings/oleObject96.bin"/><Relationship Id="rId23" Type="http://schemas.openxmlformats.org/officeDocument/2006/relationships/oleObject" Target="../embeddings/oleObject100.bin"/><Relationship Id="rId10" Type="http://schemas.openxmlformats.org/officeDocument/2006/relationships/image" Target="../media/image60.wmf"/><Relationship Id="rId19" Type="http://schemas.openxmlformats.org/officeDocument/2006/relationships/oleObject" Target="../embeddings/oleObject98.bin"/><Relationship Id="rId4" Type="http://schemas.openxmlformats.org/officeDocument/2006/relationships/image" Target="../media/image73.wmf"/><Relationship Id="rId9" Type="http://schemas.openxmlformats.org/officeDocument/2006/relationships/oleObject" Target="../embeddings/oleObject93.bin"/><Relationship Id="rId14" Type="http://schemas.openxmlformats.org/officeDocument/2006/relationships/image" Target="../media/image65.wmf"/><Relationship Id="rId22" Type="http://schemas.openxmlformats.org/officeDocument/2006/relationships/image" Target="../media/image78.wmf"/><Relationship Id="rId27"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108.bin"/><Relationship Id="rId18" Type="http://schemas.openxmlformats.org/officeDocument/2006/relationships/image" Target="../media/image83.wmf"/><Relationship Id="rId3" Type="http://schemas.openxmlformats.org/officeDocument/2006/relationships/oleObject" Target="../embeddings/oleObject103.bin"/><Relationship Id="rId21" Type="http://schemas.openxmlformats.org/officeDocument/2006/relationships/oleObject" Target="../embeddings/oleObject112.bin"/><Relationship Id="rId7" Type="http://schemas.openxmlformats.org/officeDocument/2006/relationships/oleObject" Target="../embeddings/oleObject105.bin"/><Relationship Id="rId12" Type="http://schemas.openxmlformats.org/officeDocument/2006/relationships/image" Target="../media/image61.wmf"/><Relationship Id="rId17" Type="http://schemas.openxmlformats.org/officeDocument/2006/relationships/oleObject" Target="../embeddings/oleObject110.bin"/><Relationship Id="rId2" Type="http://schemas.openxmlformats.org/officeDocument/2006/relationships/slideLayout" Target="../slideLayouts/slideLayout2.xml"/><Relationship Id="rId16" Type="http://schemas.openxmlformats.org/officeDocument/2006/relationships/image" Target="../media/image69.wmf"/><Relationship Id="rId20" Type="http://schemas.openxmlformats.org/officeDocument/2006/relationships/image" Target="../media/image84.wmf"/><Relationship Id="rId1" Type="http://schemas.openxmlformats.org/officeDocument/2006/relationships/vmlDrawing" Target="../drawings/vmlDrawing21.vml"/><Relationship Id="rId6" Type="http://schemas.openxmlformats.org/officeDocument/2006/relationships/image" Target="../media/image81.wmf"/><Relationship Id="rId11" Type="http://schemas.openxmlformats.org/officeDocument/2006/relationships/oleObject" Target="../embeddings/oleObject107.bin"/><Relationship Id="rId5" Type="http://schemas.openxmlformats.org/officeDocument/2006/relationships/oleObject" Target="../embeddings/oleObject104.bin"/><Relationship Id="rId15" Type="http://schemas.openxmlformats.org/officeDocument/2006/relationships/oleObject" Target="../embeddings/oleObject109.bin"/><Relationship Id="rId10" Type="http://schemas.openxmlformats.org/officeDocument/2006/relationships/image" Target="../media/image60.wmf"/><Relationship Id="rId19" Type="http://schemas.openxmlformats.org/officeDocument/2006/relationships/oleObject" Target="../embeddings/oleObject111.bin"/><Relationship Id="rId4" Type="http://schemas.openxmlformats.org/officeDocument/2006/relationships/image" Target="../media/image80.wmf"/><Relationship Id="rId9" Type="http://schemas.openxmlformats.org/officeDocument/2006/relationships/oleObject" Target="../embeddings/oleObject106.bin"/><Relationship Id="rId14" Type="http://schemas.openxmlformats.org/officeDocument/2006/relationships/image" Target="../media/image65.wmf"/><Relationship Id="rId22" Type="http://schemas.openxmlformats.org/officeDocument/2006/relationships/image" Target="../media/image70.wmf"/></Relationships>
</file>

<file path=ppt/slides/_rels/slide35.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118.bin"/><Relationship Id="rId3" Type="http://schemas.openxmlformats.org/officeDocument/2006/relationships/oleObject" Target="../embeddings/oleObject113.bin"/><Relationship Id="rId7" Type="http://schemas.openxmlformats.org/officeDocument/2006/relationships/oleObject" Target="../embeddings/oleObject115.bin"/><Relationship Id="rId12"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85.wmf"/><Relationship Id="rId11" Type="http://schemas.openxmlformats.org/officeDocument/2006/relationships/oleObject" Target="../embeddings/oleObject117.bin"/><Relationship Id="rId5" Type="http://schemas.openxmlformats.org/officeDocument/2006/relationships/oleObject" Target="../embeddings/oleObject114.bin"/><Relationship Id="rId15" Type="http://schemas.openxmlformats.org/officeDocument/2006/relationships/image" Target="../media/image5.jpeg"/><Relationship Id="rId10" Type="http://schemas.openxmlformats.org/officeDocument/2006/relationships/image" Target="../media/image87.wmf"/><Relationship Id="rId4" Type="http://schemas.openxmlformats.org/officeDocument/2006/relationships/image" Target="../media/image64.wmf"/><Relationship Id="rId9" Type="http://schemas.openxmlformats.org/officeDocument/2006/relationships/oleObject" Target="../embeddings/oleObject116.bin"/><Relationship Id="rId14" Type="http://schemas.openxmlformats.org/officeDocument/2006/relationships/image" Target="../media/image89.wmf"/></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5.wmf"/><Relationship Id="rId5" Type="http://schemas.openxmlformats.org/officeDocument/2006/relationships/oleObject" Target="../embeddings/oleObject120.bin"/><Relationship Id="rId4" Type="http://schemas.openxmlformats.org/officeDocument/2006/relationships/image" Target="../media/image94.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98.wmf"/><Relationship Id="rId5" Type="http://schemas.openxmlformats.org/officeDocument/2006/relationships/oleObject" Target="../embeddings/oleObject123.bin"/><Relationship Id="rId4" Type="http://schemas.openxmlformats.org/officeDocument/2006/relationships/image" Target="../media/image97.wmf"/></Relationships>
</file>

<file path=ppt/slides/_rels/slide4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8.wmf"/></Relationships>
</file>

<file path=ppt/slides/_rels/slide8.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5.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76499" y="932357"/>
            <a:ext cx="9591304" cy="2927123"/>
          </a:xfrm>
        </p:spPr>
        <p:txBody>
          <a:bodyPr/>
          <a:lstStyle/>
          <a:p>
            <a:r>
              <a:rPr lang="zh-CN" altLang="en-US" dirty="0"/>
              <a:t>最优化技术</a:t>
            </a:r>
            <a:br>
              <a:rPr lang="en-US" altLang="zh-CN" dirty="0"/>
            </a:br>
            <a:r>
              <a:rPr lang="en-US" altLang="zh-CN" dirty="0"/>
              <a:t>-</a:t>
            </a:r>
            <a:r>
              <a:rPr lang="zh-CN" altLang="en-US" dirty="0"/>
              <a:t>粒子群算法（</a:t>
            </a:r>
            <a:r>
              <a:rPr lang="en-US" altLang="zh-CN" dirty="0"/>
              <a:t>PSO</a:t>
            </a:r>
            <a:r>
              <a:rPr lang="zh-CN" altLang="en-US" dirty="0"/>
              <a:t>）</a:t>
            </a:r>
            <a:endParaRPr lang="zh-CN" altLang="en-US" sz="4800" dirty="0"/>
          </a:p>
        </p:txBody>
      </p:sp>
      <p:sp>
        <p:nvSpPr>
          <p:cNvPr id="5" name="副标题 4">
            <a:extLst>
              <a:ext uri="{FF2B5EF4-FFF2-40B4-BE49-F238E27FC236}">
                <a16:creationId xmlns:a16="http://schemas.microsoft.com/office/drawing/2014/main" id="{A36457DB-BA13-450E-99E9-28F00D05E52A}"/>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95427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2"/>
          <p:cNvSpPr>
            <a:spLocks noChangeArrowheads="1"/>
          </p:cNvSpPr>
          <p:nvPr/>
        </p:nvSpPr>
        <p:spPr bwMode="auto">
          <a:xfrm>
            <a:off x="6829743" y="1709675"/>
            <a:ext cx="863600" cy="792163"/>
          </a:xfrm>
          <a:prstGeom prst="ellipse">
            <a:avLst/>
          </a:prstGeom>
          <a:gradFill rotWithShape="1">
            <a:gsLst>
              <a:gs pos="0">
                <a:schemeClr val="accent2"/>
              </a:gs>
              <a:gs pos="100000">
                <a:srgbClr val="181847"/>
              </a:gs>
            </a:gsLst>
            <a:lin ang="5400000" scaled="1"/>
          </a:gradFill>
          <a:ln w="38100"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TW" altLang="en-US" b="1">
                <a:solidFill>
                  <a:schemeClr val="bg1"/>
                </a:solidFill>
                <a:latin typeface="Arial Black" panose="020B0A04020102020204" pitchFamily="34" charset="0"/>
              </a:rPr>
              <a:t>區域</a:t>
            </a:r>
          </a:p>
          <a:p>
            <a:pPr algn="ctr" eaLnBrk="1" hangingPunct="1"/>
            <a:r>
              <a:rPr lang="zh-TW" altLang="en-US" b="1">
                <a:solidFill>
                  <a:schemeClr val="bg1"/>
                </a:solidFill>
                <a:latin typeface="Arial Black" panose="020B0A04020102020204" pitchFamily="34" charset="0"/>
              </a:rPr>
              <a:t>最佳解</a:t>
            </a:r>
          </a:p>
        </p:txBody>
      </p:sp>
      <p:sp>
        <p:nvSpPr>
          <p:cNvPr id="23555" name="Oval 3"/>
          <p:cNvSpPr>
            <a:spLocks noChangeArrowheads="1"/>
          </p:cNvSpPr>
          <p:nvPr/>
        </p:nvSpPr>
        <p:spPr bwMode="auto">
          <a:xfrm>
            <a:off x="9566593" y="2070037"/>
            <a:ext cx="863600" cy="792162"/>
          </a:xfrm>
          <a:prstGeom prst="ellipse">
            <a:avLst/>
          </a:prstGeom>
          <a:gradFill rotWithShape="1">
            <a:gsLst>
              <a:gs pos="0">
                <a:srgbClr val="FF0000"/>
              </a:gs>
              <a:gs pos="100000">
                <a:srgbClr val="760000"/>
              </a:gs>
            </a:gsLst>
            <a:lin ang="5400000" scaled="1"/>
          </a:gradFill>
          <a:ln w="38100" cmpd="sng">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TW" altLang="en-US" b="1">
                <a:solidFill>
                  <a:schemeClr val="bg1"/>
                </a:solidFill>
                <a:latin typeface="Arial Black" panose="020B0A04020102020204" pitchFamily="34" charset="0"/>
              </a:rPr>
              <a:t>全域</a:t>
            </a:r>
          </a:p>
          <a:p>
            <a:pPr algn="ctr" eaLnBrk="1" hangingPunct="1"/>
            <a:r>
              <a:rPr lang="zh-TW" altLang="en-US" b="1">
                <a:solidFill>
                  <a:schemeClr val="bg1"/>
                </a:solidFill>
                <a:latin typeface="Arial Black" panose="020B0A04020102020204" pitchFamily="34" charset="0"/>
              </a:rPr>
              <a:t>最佳解</a:t>
            </a:r>
          </a:p>
        </p:txBody>
      </p:sp>
      <p:cxnSp>
        <p:nvCxnSpPr>
          <p:cNvPr id="23556" name="AutoShape 4"/>
          <p:cNvCxnSpPr>
            <a:cxnSpLocks noChangeShapeType="1"/>
            <a:endCxn id="23555" idx="3"/>
          </p:cNvCxnSpPr>
          <p:nvPr/>
        </p:nvCxnSpPr>
        <p:spPr bwMode="auto">
          <a:xfrm flipV="1">
            <a:off x="7288531" y="2765363"/>
            <a:ext cx="2405063" cy="985837"/>
          </a:xfrm>
          <a:prstGeom prst="straightConnector1">
            <a:avLst/>
          </a:prstGeom>
          <a:noFill/>
          <a:ln w="38100" cmpd="sng">
            <a:solidFill>
              <a:srgbClr val="FF0000"/>
            </a:solidFill>
            <a:prstDash val="dash"/>
            <a:round/>
            <a:headEnd/>
            <a:tailEnd type="triangle" w="med" len="med"/>
          </a:ln>
          <a:extLst>
            <a:ext uri="{909E8E84-426E-40DD-AFC4-6F175D3DCCD1}">
              <a14:hiddenFill xmlns:a14="http://schemas.microsoft.com/office/drawing/2010/main">
                <a:noFill/>
              </a14:hiddenFill>
            </a:ext>
          </a:extLst>
        </p:spPr>
      </p:cxnSp>
      <p:cxnSp>
        <p:nvCxnSpPr>
          <p:cNvPr id="23557" name="AutoShape 5"/>
          <p:cNvCxnSpPr>
            <a:cxnSpLocks noChangeShapeType="1"/>
            <a:endCxn id="23554" idx="4"/>
          </p:cNvCxnSpPr>
          <p:nvPr/>
        </p:nvCxnSpPr>
        <p:spPr bwMode="auto">
          <a:xfrm flipV="1">
            <a:off x="7118669" y="2520887"/>
            <a:ext cx="142875" cy="863600"/>
          </a:xfrm>
          <a:prstGeom prst="straightConnector1">
            <a:avLst/>
          </a:prstGeom>
          <a:noFill/>
          <a:ln w="38100" cmpd="sng">
            <a:solidFill>
              <a:srgbClr val="0000CC"/>
            </a:solidFill>
            <a:prstDash val="dash"/>
            <a:round/>
            <a:headEnd/>
            <a:tailEnd type="triangle" w="med" len="med"/>
          </a:ln>
          <a:extLst>
            <a:ext uri="{909E8E84-426E-40DD-AFC4-6F175D3DCCD1}">
              <a14:hiddenFill xmlns:a14="http://schemas.microsoft.com/office/drawing/2010/main">
                <a:noFill/>
              </a14:hiddenFill>
            </a:ext>
          </a:extLst>
        </p:spPr>
      </p:cxnSp>
      <p:sp>
        <p:nvSpPr>
          <p:cNvPr id="23558" name="Line 6"/>
          <p:cNvSpPr>
            <a:spLocks noChangeShapeType="1"/>
          </p:cNvSpPr>
          <p:nvPr/>
        </p:nvSpPr>
        <p:spPr bwMode="auto">
          <a:xfrm flipV="1">
            <a:off x="4958081" y="4159187"/>
            <a:ext cx="1655763" cy="793750"/>
          </a:xfrm>
          <a:prstGeom prst="line">
            <a:avLst/>
          </a:prstGeom>
          <a:noFill/>
          <a:ln w="38100" cmpd="sng">
            <a:solidFill>
              <a:srgbClr val="CC99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59" name="Line 7"/>
          <p:cNvSpPr>
            <a:spLocks noChangeShapeType="1"/>
          </p:cNvSpPr>
          <p:nvPr/>
        </p:nvSpPr>
        <p:spPr bwMode="auto">
          <a:xfrm flipV="1">
            <a:off x="7190106" y="2285938"/>
            <a:ext cx="936625" cy="1296987"/>
          </a:xfrm>
          <a:prstGeom prst="line">
            <a:avLst/>
          </a:prstGeom>
          <a:noFill/>
          <a:ln w="38100" cmpd="sng">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0" name="Text Box 8"/>
          <p:cNvSpPr txBox="1">
            <a:spLocks noChangeArrowheads="1"/>
          </p:cNvSpPr>
          <p:nvPr/>
        </p:nvSpPr>
        <p:spPr bwMode="auto">
          <a:xfrm>
            <a:off x="7406005" y="2717737"/>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TW" altLang="en-US" b="1">
                <a:latin typeface="Arial Black" panose="020B0A04020102020204" pitchFamily="34" charset="0"/>
              </a:rPr>
              <a:t>運動向量</a:t>
            </a:r>
          </a:p>
        </p:txBody>
      </p:sp>
      <p:sp>
        <p:nvSpPr>
          <p:cNvPr id="23561" name="Text Box 9"/>
          <p:cNvSpPr txBox="1">
            <a:spLocks noChangeArrowheads="1"/>
          </p:cNvSpPr>
          <p:nvPr/>
        </p:nvSpPr>
        <p:spPr bwMode="auto">
          <a:xfrm>
            <a:off x="5318443" y="4519549"/>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TW" altLang="en-US" b="1">
                <a:latin typeface="Arial Black" panose="020B0A04020102020204" pitchFamily="34" charset="0"/>
              </a:rPr>
              <a:t>慣性向量</a:t>
            </a:r>
          </a:p>
        </p:txBody>
      </p:sp>
      <p:pic>
        <p:nvPicPr>
          <p:cNvPr id="23562" name="Picture 10" descr="flyin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941599">
            <a:off x="6542406" y="3565463"/>
            <a:ext cx="79216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Rectangle 11"/>
          <p:cNvSpPr>
            <a:spLocks noChangeArrowheads="1"/>
          </p:cNvSpPr>
          <p:nvPr/>
        </p:nvSpPr>
        <p:spPr bwMode="auto">
          <a:xfrm>
            <a:off x="3805556" y="973074"/>
            <a:ext cx="792163" cy="431800"/>
          </a:xfrm>
          <a:prstGeom prst="rect">
            <a:avLst/>
          </a:prstGeom>
          <a:noFill/>
          <a:ln w="38100" cmpd="sng">
            <a:solidFill>
              <a:srgbClr val="CC99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23564" name="Rectangle 12"/>
          <p:cNvSpPr>
            <a:spLocks noChangeArrowheads="1"/>
          </p:cNvSpPr>
          <p:nvPr/>
        </p:nvSpPr>
        <p:spPr bwMode="auto">
          <a:xfrm>
            <a:off x="4740593" y="973074"/>
            <a:ext cx="2233612" cy="431800"/>
          </a:xfrm>
          <a:prstGeom prst="rect">
            <a:avLst/>
          </a:prstGeom>
          <a:noFill/>
          <a:ln w="38100" cmpd="sng">
            <a:solidFill>
              <a:srgbClr val="006699"/>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23565" name="Rectangle 13"/>
          <p:cNvSpPr>
            <a:spLocks noChangeArrowheads="1"/>
          </p:cNvSpPr>
          <p:nvPr/>
        </p:nvSpPr>
        <p:spPr bwMode="auto">
          <a:xfrm>
            <a:off x="7188518" y="973074"/>
            <a:ext cx="2233612" cy="431800"/>
          </a:xfrm>
          <a:prstGeom prst="rect">
            <a:avLst/>
          </a:prstGeom>
          <a:noFill/>
          <a:ln w="38100" cmpd="sng">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sp>
        <p:nvSpPr>
          <p:cNvPr id="23566" name="Rectangle 14"/>
          <p:cNvSpPr>
            <a:spLocks noChangeArrowheads="1"/>
          </p:cNvSpPr>
          <p:nvPr/>
        </p:nvSpPr>
        <p:spPr bwMode="auto">
          <a:xfrm>
            <a:off x="4669156" y="901637"/>
            <a:ext cx="4824413" cy="576262"/>
          </a:xfrm>
          <a:prstGeom prst="rect">
            <a:avLst/>
          </a:prstGeom>
          <a:noFill/>
          <a:ln w="38100" cmpd="sng">
            <a:solidFill>
              <a:srgbClr val="009999"/>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ffectLst>
                <a:outerShdw blurRad="38100" dist="38100" dir="2700000" algn="tl">
                  <a:srgbClr val="C0C0C0"/>
                </a:outerShdw>
              </a:effectLst>
            </a:endParaRPr>
          </a:p>
        </p:txBody>
      </p:sp>
      <p:pic>
        <p:nvPicPr>
          <p:cNvPr id="23567" name="Picture 16" descr="hakutyou1-b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8306" y="4749738"/>
            <a:ext cx="1692275"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8" name="Picture 17" descr="aqu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4068" y="4619562"/>
            <a:ext cx="1979612"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9" name="Rectangle 35"/>
          <p:cNvSpPr>
            <a:spLocks noChangeArrowheads="1"/>
          </p:cNvSpPr>
          <p:nvPr/>
        </p:nvSpPr>
        <p:spPr bwMode="auto">
          <a:xfrm>
            <a:off x="4529364" y="1588"/>
            <a:ext cx="24878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3000"/>
              </a:lnSpc>
            </a:pPr>
            <a:r>
              <a:rPr lang="en-US" altLang="zh-CN" b="1">
                <a:effectLst>
                  <a:outerShdw blurRad="38100" dist="38100" dir="2700000" algn="tl">
                    <a:srgbClr val="C0C0C0"/>
                  </a:outerShdw>
                </a:effectLst>
              </a:rPr>
              <a:t> </a:t>
            </a:r>
          </a:p>
        </p:txBody>
      </p:sp>
      <p:graphicFrame>
        <p:nvGraphicFramePr>
          <p:cNvPr id="23570" name="Object 18"/>
          <p:cNvGraphicFramePr>
            <a:graphicFrameLocks noChangeAspect="1"/>
          </p:cNvGraphicFramePr>
          <p:nvPr>
            <p:extLst>
              <p:ext uri="{D42A27DB-BD31-4B8C-83A1-F6EECF244321}">
                <p14:modId xmlns:p14="http://schemas.microsoft.com/office/powerpoint/2010/main" val="1437797788"/>
              </p:ext>
            </p:extLst>
          </p:nvPr>
        </p:nvGraphicFramePr>
        <p:xfrm>
          <a:off x="2915445" y="2436772"/>
          <a:ext cx="1925638" cy="377825"/>
        </p:xfrm>
        <a:graphic>
          <a:graphicData uri="http://schemas.openxmlformats.org/presentationml/2006/ole">
            <mc:AlternateContent xmlns:mc="http://schemas.openxmlformats.org/markup-compatibility/2006">
              <mc:Choice xmlns:v="urn:schemas-microsoft-com:vml" Requires="v">
                <p:oleObj spid="_x0000_s54366" r:id="rId6" imgW="1296279" imgH="254427" progId="Equation.DSMT4">
                  <p:embed/>
                </p:oleObj>
              </mc:Choice>
              <mc:Fallback>
                <p:oleObj r:id="rId6" imgW="1296279" imgH="25442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5445" y="2436772"/>
                        <a:ext cx="19256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71" name="Object 19"/>
          <p:cNvGraphicFramePr>
            <a:graphicFrameLocks noChangeAspect="1"/>
          </p:cNvGraphicFramePr>
          <p:nvPr>
            <p:extLst>
              <p:ext uri="{D42A27DB-BD31-4B8C-83A1-F6EECF244321}">
                <p14:modId xmlns:p14="http://schemas.microsoft.com/office/powerpoint/2010/main" val="2476295061"/>
              </p:ext>
            </p:extLst>
          </p:nvPr>
        </p:nvGraphicFramePr>
        <p:xfrm>
          <a:off x="2949338" y="2011013"/>
          <a:ext cx="1924050" cy="398463"/>
        </p:xfrm>
        <a:graphic>
          <a:graphicData uri="http://schemas.openxmlformats.org/presentationml/2006/ole">
            <mc:AlternateContent xmlns:mc="http://schemas.openxmlformats.org/markup-compatibility/2006">
              <mc:Choice xmlns:v="urn:schemas-microsoft-com:vml" Requires="v">
                <p:oleObj spid="_x0000_s54367" r:id="rId8" imgW="1232752" imgH="254427" progId="Equation.DSMT4">
                  <p:embed/>
                </p:oleObj>
              </mc:Choice>
              <mc:Fallback>
                <p:oleObj r:id="rId8" imgW="1232752" imgH="254427"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9338" y="2011013"/>
                        <a:ext cx="19240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572" name="Group 20"/>
          <p:cNvGrpSpPr>
            <a:grpSpLocks/>
          </p:cNvGrpSpPr>
          <p:nvPr/>
        </p:nvGrpSpPr>
        <p:grpSpPr bwMode="auto">
          <a:xfrm>
            <a:off x="4885055" y="1422338"/>
            <a:ext cx="2376488" cy="514349"/>
            <a:chOff x="0" y="0"/>
            <a:chExt cx="907" cy="324"/>
          </a:xfrm>
        </p:grpSpPr>
        <p:sp>
          <p:nvSpPr>
            <p:cNvPr id="23573" name="Rectangle 40"/>
            <p:cNvSpPr>
              <a:spLocks noChangeArrowheads="1"/>
            </p:cNvSpPr>
            <p:nvPr/>
          </p:nvSpPr>
          <p:spPr bwMode="auto">
            <a:xfrm>
              <a:off x="90" y="91"/>
              <a:ext cx="69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solidFill>
                    <a:srgbClr val="006699"/>
                  </a:solidFill>
                  <a:effectLst>
                    <a:outerShdw blurRad="38100" dist="38100" dir="2700000" algn="tl">
                      <a:srgbClr val="C0C0C0"/>
                    </a:outerShdw>
                  </a:effectLst>
                </a:rPr>
                <a:t>Study Factor</a:t>
              </a:r>
            </a:p>
          </p:txBody>
        </p:sp>
        <p:sp>
          <p:nvSpPr>
            <p:cNvPr id="23574" name="Line 41"/>
            <p:cNvSpPr>
              <a:spLocks noChangeShapeType="1"/>
            </p:cNvSpPr>
            <p:nvPr/>
          </p:nvSpPr>
          <p:spPr bwMode="auto">
            <a:xfrm flipH="1" flipV="1">
              <a:off x="0" y="0"/>
              <a:ext cx="136" cy="182"/>
            </a:xfrm>
            <a:prstGeom prst="line">
              <a:avLst/>
            </a:prstGeom>
            <a:noFill/>
            <a:ln w="9525" cmpd="sng">
              <a:solidFill>
                <a:srgbClr val="0066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5" name="Line 42"/>
            <p:cNvSpPr>
              <a:spLocks noChangeShapeType="1"/>
            </p:cNvSpPr>
            <p:nvPr/>
          </p:nvSpPr>
          <p:spPr bwMode="auto">
            <a:xfrm flipV="1">
              <a:off x="771" y="0"/>
              <a:ext cx="136" cy="182"/>
            </a:xfrm>
            <a:prstGeom prst="line">
              <a:avLst/>
            </a:prstGeom>
            <a:noFill/>
            <a:ln w="9525" cmpd="sng">
              <a:solidFill>
                <a:srgbClr val="0066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23576" name="Picture 43" descr="050415_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4180" y="3811525"/>
            <a:ext cx="10795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77" name="Object 25"/>
          <p:cNvGraphicFramePr>
            <a:graphicFrameLocks noGrp="1" noChangeAspect="1"/>
          </p:cNvGraphicFramePr>
          <p:nvPr>
            <p:ph idx="1"/>
            <p:extLst>
              <p:ext uri="{D42A27DB-BD31-4B8C-83A1-F6EECF244321}">
                <p14:modId xmlns:p14="http://schemas.microsoft.com/office/powerpoint/2010/main" val="685564823"/>
              </p:ext>
            </p:extLst>
          </p:nvPr>
        </p:nvGraphicFramePr>
        <p:xfrm>
          <a:off x="773859" y="3049382"/>
          <a:ext cx="6402754" cy="375615"/>
        </p:xfrm>
        <a:graphic>
          <a:graphicData uri="http://schemas.openxmlformats.org/presentationml/2006/ole">
            <mc:AlternateContent xmlns:mc="http://schemas.openxmlformats.org/markup-compatibility/2006">
              <mc:Choice xmlns:v="urn:schemas-microsoft-com:vml" Requires="v">
                <p:oleObj spid="_x0000_s54368" r:id="rId11" imgW="4113332" imgH="241512" progId="Equation.DSMT4">
                  <p:embed/>
                </p:oleObj>
              </mc:Choice>
              <mc:Fallback>
                <p:oleObj r:id="rId11" imgW="4113332" imgH="241512"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3859" y="3049382"/>
                        <a:ext cx="6402754" cy="375615"/>
                      </a:xfrm>
                      <a:prstGeom prst="rect">
                        <a:avLst/>
                      </a:prstGeom>
                      <a:noFill/>
                      <a:ln>
                        <a:noFill/>
                      </a:ln>
                      <a:effectLst/>
                      <a:extLst/>
                    </p:spPr>
                  </p:pic>
                </p:oleObj>
              </mc:Fallback>
            </mc:AlternateContent>
          </a:graphicData>
        </a:graphic>
      </p:graphicFrame>
      <p:sp>
        <p:nvSpPr>
          <p:cNvPr id="23579" name="Text Box 58"/>
          <p:cNvSpPr txBox="1">
            <a:spLocks noChangeArrowheads="1"/>
          </p:cNvSpPr>
          <p:nvPr/>
        </p:nvSpPr>
        <p:spPr bwMode="auto">
          <a:xfrm>
            <a:off x="6974205" y="3554350"/>
            <a:ext cx="83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fr-FR" altLang="en-US" sz="2800" b="1" i="1">
                <a:latin typeface="Times" panose="02020603050405020304" pitchFamily="18" charset="0"/>
              </a:rPr>
              <a:t>p</a:t>
            </a:r>
            <a:r>
              <a:rPr lang="fr-FR" altLang="en-US" sz="2800" b="1" i="1" baseline="-25000">
                <a:latin typeface="Times" panose="02020603050405020304" pitchFamily="18" charset="0"/>
              </a:rPr>
              <a:t>g</a:t>
            </a:r>
            <a:endParaRPr lang="fr-FR" altLang="en-US" sz="2800" b="1" i="1">
              <a:latin typeface="Times" panose="02020603050405020304" pitchFamily="18" charset="0"/>
            </a:endParaRPr>
          </a:p>
        </p:txBody>
      </p:sp>
      <p:sp>
        <p:nvSpPr>
          <p:cNvPr id="29"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
        <p:nvSpPr>
          <p:cNvPr id="31" name="Rectangle 3"/>
          <p:cNvSpPr txBox="1">
            <a:spLocks noChangeArrowheads="1"/>
          </p:cNvSpPr>
          <p:nvPr/>
        </p:nvSpPr>
        <p:spPr>
          <a:xfrm>
            <a:off x="709295" y="688889"/>
            <a:ext cx="10515600" cy="5458506"/>
          </a:xfrm>
          <a:prstGeom prst="rect">
            <a:avLst/>
          </a:prstGeom>
          <a:ln w="12700">
            <a:solidFill>
              <a:schemeClr val="accent4"/>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t> </a:t>
            </a:r>
            <a:endParaRPr lang="zh-TW" altLang="en-US" sz="2400" dirty="0"/>
          </a:p>
        </p:txBody>
      </p:sp>
      <mc:AlternateContent xmlns:mc="http://schemas.openxmlformats.org/markup-compatibility/2006" xmlns:a14="http://schemas.microsoft.com/office/drawing/2010/main">
        <mc:Choice Requires="a14">
          <p:sp>
            <p:nvSpPr>
              <p:cNvPr id="2" name="文本框 1"/>
              <p:cNvSpPr txBox="1"/>
              <p:nvPr/>
            </p:nvSpPr>
            <p:spPr>
              <a:xfrm>
                <a:off x="1055719" y="1533941"/>
                <a:ext cx="29195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baseline="-25000" smtClean="0">
                          <a:latin typeface="Cambria Math" panose="02040503050406030204" pitchFamily="18" charset="0"/>
                        </a:rPr>
                        <m:t>𝑖</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𝑥𝑖</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𝑣𝑖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1055719" y="1533941"/>
                <a:ext cx="2919517" cy="276999"/>
              </a:xfrm>
              <a:prstGeom prst="rect">
                <a:avLst/>
              </a:prstGeom>
              <a:blipFill rotWithShape="0">
                <a:blip r:embed="rId13"/>
                <a:stretch>
                  <a:fillRect t="-4444" r="-1253" b="-35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78186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3562"/>
                                        </p:tgtEl>
                                        <p:attrNameLst>
                                          <p:attrName>style.visibility</p:attrName>
                                        </p:attrNameLst>
                                      </p:cBhvr>
                                      <p:to>
                                        <p:strVal val="visible"/>
                                      </p:to>
                                    </p:set>
                                    <p:animEffect transition="in" filter="fade">
                                      <p:cBhvr>
                                        <p:cTn id="7" dur="500"/>
                                        <p:tgtEl>
                                          <p:spTgt spid="2356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3558"/>
                                        </p:tgtEl>
                                        <p:attrNameLst>
                                          <p:attrName>style.visibility</p:attrName>
                                        </p:attrNameLst>
                                      </p:cBhvr>
                                      <p:to>
                                        <p:strVal val="visible"/>
                                      </p:to>
                                    </p:set>
                                    <p:animEffect transition="in" filter="wipe(down)">
                                      <p:cBhvr>
                                        <p:cTn id="11" dur="500"/>
                                        <p:tgtEl>
                                          <p:spTgt spid="23558"/>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561"/>
                                        </p:tgtEl>
                                        <p:attrNameLst>
                                          <p:attrName>style.visibility</p:attrName>
                                        </p:attrNameLst>
                                      </p:cBhvr>
                                      <p:to>
                                        <p:strVal val="visible"/>
                                      </p:to>
                                    </p:set>
                                    <p:animEffect transition="in" filter="wipe(down)">
                                      <p:cBhvr>
                                        <p:cTn id="15" dur="500"/>
                                        <p:tgtEl>
                                          <p:spTgt spid="23561"/>
                                        </p:tgtEl>
                                      </p:cBhvr>
                                    </p:animEffect>
                                  </p:childTnLst>
                                </p:cTn>
                              </p:par>
                            </p:childTnLst>
                          </p:cTn>
                        </p:par>
                        <p:par>
                          <p:cTn id="16" fill="hold" nodeType="afterGroup">
                            <p:stCondLst>
                              <p:cond delay="1500"/>
                            </p:stCondLst>
                            <p:childTnLst>
                              <p:par>
                                <p:cTn id="17" presetID="39" presetClass="entr" presetSubtype="0" accel="100000" fill="hold" grpId="0" nodeType="afterEffect">
                                  <p:stCondLst>
                                    <p:cond delay="0"/>
                                  </p:stCondLst>
                                  <p:childTnLst>
                                    <p:set>
                                      <p:cBhvr>
                                        <p:cTn id="18" dur="1" fill="hold">
                                          <p:stCondLst>
                                            <p:cond delay="0"/>
                                          </p:stCondLst>
                                        </p:cTn>
                                        <p:tgtEl>
                                          <p:spTgt spid="23563"/>
                                        </p:tgtEl>
                                        <p:attrNameLst>
                                          <p:attrName>style.visibility</p:attrName>
                                        </p:attrNameLst>
                                      </p:cBhvr>
                                      <p:to>
                                        <p:strVal val="visible"/>
                                      </p:to>
                                    </p:set>
                                    <p:anim calcmode="lin" valueType="num">
                                      <p:cBhvr>
                                        <p:cTn id="19" dur="500" fill="hold"/>
                                        <p:tgtEl>
                                          <p:spTgt spid="23563"/>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23563"/>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23563"/>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2356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1" fill="hold" nodeType="clickEffect">
                                  <p:stCondLst>
                                    <p:cond delay="0"/>
                                  </p:stCondLst>
                                  <p:childTnLst>
                                    <p:set>
                                      <p:cBhvr>
                                        <p:cTn id="26" dur="1" fill="hold">
                                          <p:stCondLst>
                                            <p:cond delay="0"/>
                                          </p:stCondLst>
                                        </p:cTn>
                                        <p:tgtEl>
                                          <p:spTgt spid="23572"/>
                                        </p:tgtEl>
                                        <p:attrNameLst>
                                          <p:attrName>style.visibility</p:attrName>
                                        </p:attrNameLst>
                                      </p:cBhvr>
                                      <p:to>
                                        <p:strVal val="visible"/>
                                      </p:to>
                                    </p:set>
                                    <p:animEffect transition="in" filter="slide(fromTop)">
                                      <p:cBhvr>
                                        <p:cTn id="27" dur="500"/>
                                        <p:tgtEl>
                                          <p:spTgt spid="23572"/>
                                        </p:tgtEl>
                                      </p:cBhvr>
                                    </p:animEffect>
                                  </p:childTnLst>
                                </p:cTn>
                              </p:par>
                            </p:childTnLst>
                          </p:cTn>
                        </p:par>
                        <p:par>
                          <p:cTn id="28" fill="hold" nodeType="afterGroup">
                            <p:stCondLst>
                              <p:cond delay="500"/>
                            </p:stCondLst>
                            <p:childTnLst>
                              <p:par>
                                <p:cTn id="29" presetID="37" presetClass="exit" presetSubtype="0" fill="hold" grpId="1" nodeType="afterEffect">
                                  <p:stCondLst>
                                    <p:cond delay="0"/>
                                  </p:stCondLst>
                                  <p:childTnLst>
                                    <p:animEffect transition="out" filter="fade">
                                      <p:cBhvr>
                                        <p:cTn id="30" dur="1000"/>
                                        <p:tgtEl>
                                          <p:spTgt spid="23563"/>
                                        </p:tgtEl>
                                      </p:cBhvr>
                                    </p:animEffect>
                                    <p:anim calcmode="lin" valueType="num">
                                      <p:cBhvr>
                                        <p:cTn id="31" dur="1000"/>
                                        <p:tgtEl>
                                          <p:spTgt spid="23563"/>
                                        </p:tgtEl>
                                        <p:attrNameLst>
                                          <p:attrName>ppt_x</p:attrName>
                                        </p:attrNameLst>
                                      </p:cBhvr>
                                      <p:tavLst>
                                        <p:tav tm="0">
                                          <p:val>
                                            <p:strVal val="ppt_x"/>
                                          </p:val>
                                        </p:tav>
                                        <p:tav tm="100000">
                                          <p:val>
                                            <p:strVal val="ppt_x"/>
                                          </p:val>
                                        </p:tav>
                                      </p:tavLst>
                                    </p:anim>
                                    <p:anim calcmode="lin" valueType="num">
                                      <p:cBhvr>
                                        <p:cTn id="32" dur="100" decel="100000"/>
                                        <p:tgtEl>
                                          <p:spTgt spid="23563"/>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23563"/>
                                        </p:tgtEl>
                                        <p:attrNameLst>
                                          <p:attrName>ppt_y</p:attrName>
                                        </p:attrNameLst>
                                      </p:cBhvr>
                                      <p:tavLst>
                                        <p:tav tm="0">
                                          <p:val>
                                            <p:strVal val="ppt_y"/>
                                          </p:val>
                                        </p:tav>
                                        <p:tav tm="100000">
                                          <p:val>
                                            <p:strVal val="ppt_y+1"/>
                                          </p:val>
                                        </p:tav>
                                      </p:tavLst>
                                    </p:anim>
                                    <p:set>
                                      <p:cBhvr>
                                        <p:cTn id="34" dur="1" fill="hold">
                                          <p:stCondLst>
                                            <p:cond delay="999"/>
                                          </p:stCondLst>
                                        </p:cTn>
                                        <p:tgtEl>
                                          <p:spTgt spid="23563"/>
                                        </p:tgtEl>
                                        <p:attrNameLst>
                                          <p:attrName>style.visibility</p:attrName>
                                        </p:attrNameLst>
                                      </p:cBhvr>
                                      <p:to>
                                        <p:strVal val="hidden"/>
                                      </p:to>
                                    </p:set>
                                  </p:childTnLst>
                                </p:cTn>
                              </p:par>
                            </p:childTnLst>
                          </p:cTn>
                        </p:par>
                        <p:par>
                          <p:cTn id="35" fill="hold" nodeType="afterGroup">
                            <p:stCondLst>
                              <p:cond delay="1500"/>
                            </p:stCondLst>
                            <p:childTnLst>
                              <p:par>
                                <p:cTn id="36" presetID="22" presetClass="entr" presetSubtype="4" fill="hold" nodeType="afterEffect">
                                  <p:stCondLst>
                                    <p:cond delay="0"/>
                                  </p:stCondLst>
                                  <p:childTnLst>
                                    <p:set>
                                      <p:cBhvr>
                                        <p:cTn id="37" dur="1" fill="hold">
                                          <p:stCondLst>
                                            <p:cond delay="0"/>
                                          </p:stCondLst>
                                        </p:cTn>
                                        <p:tgtEl>
                                          <p:spTgt spid="23557"/>
                                        </p:tgtEl>
                                        <p:attrNameLst>
                                          <p:attrName>style.visibility</p:attrName>
                                        </p:attrNameLst>
                                      </p:cBhvr>
                                      <p:to>
                                        <p:strVal val="visible"/>
                                      </p:to>
                                    </p:set>
                                    <p:animEffect transition="in" filter="wipe(down)">
                                      <p:cBhvr>
                                        <p:cTn id="38" dur="500"/>
                                        <p:tgtEl>
                                          <p:spTgt spid="23557"/>
                                        </p:tgtEl>
                                      </p:cBhvr>
                                    </p:animEffect>
                                  </p:childTnLst>
                                </p:cTn>
                              </p:par>
                            </p:childTnLst>
                          </p:cTn>
                        </p:par>
                        <p:par>
                          <p:cTn id="39" fill="hold" nodeType="afterGroup">
                            <p:stCondLst>
                              <p:cond delay="2000"/>
                            </p:stCondLst>
                            <p:childTnLst>
                              <p:par>
                                <p:cTn id="40" presetID="22" presetClass="entr" presetSubtype="4" fill="hold" grpId="0" nodeType="afterEffect">
                                  <p:stCondLst>
                                    <p:cond delay="0"/>
                                  </p:stCondLst>
                                  <p:childTnLst>
                                    <p:set>
                                      <p:cBhvr>
                                        <p:cTn id="41" dur="1" fill="hold">
                                          <p:stCondLst>
                                            <p:cond delay="0"/>
                                          </p:stCondLst>
                                        </p:cTn>
                                        <p:tgtEl>
                                          <p:spTgt spid="23554"/>
                                        </p:tgtEl>
                                        <p:attrNameLst>
                                          <p:attrName>style.visibility</p:attrName>
                                        </p:attrNameLst>
                                      </p:cBhvr>
                                      <p:to>
                                        <p:strVal val="visible"/>
                                      </p:to>
                                    </p:set>
                                    <p:animEffect transition="in" filter="wipe(down)">
                                      <p:cBhvr>
                                        <p:cTn id="42" dur="500"/>
                                        <p:tgtEl>
                                          <p:spTgt spid="23554"/>
                                        </p:tgtEl>
                                      </p:cBhvr>
                                    </p:animEffect>
                                  </p:childTnLst>
                                </p:cTn>
                              </p:par>
                            </p:childTnLst>
                          </p:cTn>
                        </p:par>
                        <p:par>
                          <p:cTn id="43" fill="hold" nodeType="afterGroup">
                            <p:stCondLst>
                              <p:cond delay="2500"/>
                            </p:stCondLst>
                            <p:childTnLst>
                              <p:par>
                                <p:cTn id="44" presetID="39" presetClass="entr" presetSubtype="0" accel="100000" fill="hold" grpId="0" nodeType="afterEffect">
                                  <p:stCondLst>
                                    <p:cond delay="0"/>
                                  </p:stCondLst>
                                  <p:childTnLst>
                                    <p:set>
                                      <p:cBhvr>
                                        <p:cTn id="45" dur="1" fill="hold">
                                          <p:stCondLst>
                                            <p:cond delay="0"/>
                                          </p:stCondLst>
                                        </p:cTn>
                                        <p:tgtEl>
                                          <p:spTgt spid="23564"/>
                                        </p:tgtEl>
                                        <p:attrNameLst>
                                          <p:attrName>style.visibility</p:attrName>
                                        </p:attrNameLst>
                                      </p:cBhvr>
                                      <p:to>
                                        <p:strVal val="visible"/>
                                      </p:to>
                                    </p:set>
                                    <p:anim calcmode="lin" valueType="num">
                                      <p:cBhvr>
                                        <p:cTn id="46" dur="500" fill="hold"/>
                                        <p:tgtEl>
                                          <p:spTgt spid="23564"/>
                                        </p:tgtEl>
                                        <p:attrNameLst>
                                          <p:attrName>ppt_h</p:attrName>
                                        </p:attrNameLst>
                                      </p:cBhvr>
                                      <p:tavLst>
                                        <p:tav tm="0">
                                          <p:val>
                                            <p:strVal val="#ppt_h/20"/>
                                          </p:val>
                                        </p:tav>
                                        <p:tav tm="50000">
                                          <p:val>
                                            <p:strVal val="#ppt_h/20"/>
                                          </p:val>
                                        </p:tav>
                                        <p:tav tm="100000">
                                          <p:val>
                                            <p:strVal val="#ppt_h"/>
                                          </p:val>
                                        </p:tav>
                                      </p:tavLst>
                                    </p:anim>
                                    <p:anim calcmode="lin" valueType="num">
                                      <p:cBhvr>
                                        <p:cTn id="47" dur="500" fill="hold"/>
                                        <p:tgtEl>
                                          <p:spTgt spid="23564"/>
                                        </p:tgtEl>
                                        <p:attrNameLst>
                                          <p:attrName>ppt_w</p:attrName>
                                        </p:attrNameLst>
                                      </p:cBhvr>
                                      <p:tavLst>
                                        <p:tav tm="0">
                                          <p:val>
                                            <p:strVal val="#ppt_w+.3"/>
                                          </p:val>
                                        </p:tav>
                                        <p:tav tm="50000">
                                          <p:val>
                                            <p:strVal val="#ppt_w+.3"/>
                                          </p:val>
                                        </p:tav>
                                        <p:tav tm="100000">
                                          <p:val>
                                            <p:strVal val="#ppt_w"/>
                                          </p:val>
                                        </p:tav>
                                      </p:tavLst>
                                    </p:anim>
                                    <p:anim calcmode="lin" valueType="num">
                                      <p:cBhvr>
                                        <p:cTn id="48" dur="500" fill="hold"/>
                                        <p:tgtEl>
                                          <p:spTgt spid="23564"/>
                                        </p:tgtEl>
                                        <p:attrNameLst>
                                          <p:attrName>ppt_x</p:attrName>
                                        </p:attrNameLst>
                                      </p:cBhvr>
                                      <p:tavLst>
                                        <p:tav tm="0">
                                          <p:val>
                                            <p:strVal val="#ppt_x-.3"/>
                                          </p:val>
                                        </p:tav>
                                        <p:tav tm="50000">
                                          <p:val>
                                            <p:strVal val="#ppt_x"/>
                                          </p:val>
                                        </p:tav>
                                        <p:tav tm="100000">
                                          <p:val>
                                            <p:strVal val="#ppt_x"/>
                                          </p:val>
                                        </p:tav>
                                      </p:tavLst>
                                    </p:anim>
                                    <p:anim calcmode="lin" valueType="num">
                                      <p:cBhvr>
                                        <p:cTn id="49" dur="500" fill="hold"/>
                                        <p:tgtEl>
                                          <p:spTgt spid="23564"/>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37" presetClass="exit" presetSubtype="0" fill="hold" grpId="1" nodeType="clickEffect">
                                  <p:stCondLst>
                                    <p:cond delay="0"/>
                                  </p:stCondLst>
                                  <p:childTnLst>
                                    <p:animEffect transition="out" filter="fade">
                                      <p:cBhvr>
                                        <p:cTn id="53" dur="1000"/>
                                        <p:tgtEl>
                                          <p:spTgt spid="23564"/>
                                        </p:tgtEl>
                                      </p:cBhvr>
                                    </p:animEffect>
                                    <p:anim calcmode="lin" valueType="num">
                                      <p:cBhvr>
                                        <p:cTn id="54" dur="1000"/>
                                        <p:tgtEl>
                                          <p:spTgt spid="23564"/>
                                        </p:tgtEl>
                                        <p:attrNameLst>
                                          <p:attrName>ppt_x</p:attrName>
                                        </p:attrNameLst>
                                      </p:cBhvr>
                                      <p:tavLst>
                                        <p:tav tm="0">
                                          <p:val>
                                            <p:strVal val="ppt_x"/>
                                          </p:val>
                                        </p:tav>
                                        <p:tav tm="100000">
                                          <p:val>
                                            <p:strVal val="ppt_x"/>
                                          </p:val>
                                        </p:tav>
                                      </p:tavLst>
                                    </p:anim>
                                    <p:anim calcmode="lin" valueType="num">
                                      <p:cBhvr>
                                        <p:cTn id="55" dur="100" decel="100000"/>
                                        <p:tgtEl>
                                          <p:spTgt spid="23564"/>
                                        </p:tgtEl>
                                        <p:attrNameLst>
                                          <p:attrName>ppt_y</p:attrName>
                                        </p:attrNameLst>
                                      </p:cBhvr>
                                      <p:tavLst>
                                        <p:tav tm="0">
                                          <p:val>
                                            <p:strVal val="ppt_y"/>
                                          </p:val>
                                        </p:tav>
                                        <p:tav tm="100000">
                                          <p:val>
                                            <p:strVal val="ppt_y-.03"/>
                                          </p:val>
                                        </p:tav>
                                      </p:tavLst>
                                    </p:anim>
                                    <p:anim calcmode="lin" valueType="num">
                                      <p:cBhvr>
                                        <p:cTn id="56" dur="900" accel="100000">
                                          <p:stCondLst>
                                            <p:cond delay="100"/>
                                          </p:stCondLst>
                                        </p:cTn>
                                        <p:tgtEl>
                                          <p:spTgt spid="23564"/>
                                        </p:tgtEl>
                                        <p:attrNameLst>
                                          <p:attrName>ppt_y</p:attrName>
                                        </p:attrNameLst>
                                      </p:cBhvr>
                                      <p:tavLst>
                                        <p:tav tm="0">
                                          <p:val>
                                            <p:strVal val="ppt_y"/>
                                          </p:val>
                                        </p:tav>
                                        <p:tav tm="100000">
                                          <p:val>
                                            <p:strVal val="ppt_y+1"/>
                                          </p:val>
                                        </p:tav>
                                      </p:tavLst>
                                    </p:anim>
                                    <p:set>
                                      <p:cBhvr>
                                        <p:cTn id="57" dur="1" fill="hold">
                                          <p:stCondLst>
                                            <p:cond delay="999"/>
                                          </p:stCondLst>
                                        </p:cTn>
                                        <p:tgtEl>
                                          <p:spTgt spid="23564"/>
                                        </p:tgtEl>
                                        <p:attrNameLst>
                                          <p:attrName>style.visibility</p:attrName>
                                        </p:attrNameLst>
                                      </p:cBhvr>
                                      <p:to>
                                        <p:strVal val="hidden"/>
                                      </p:to>
                                    </p:set>
                                  </p:childTnLst>
                                </p:cTn>
                              </p:par>
                            </p:childTnLst>
                          </p:cTn>
                        </p:par>
                        <p:par>
                          <p:cTn id="58" fill="hold" nodeType="afterGroup">
                            <p:stCondLst>
                              <p:cond delay="1000"/>
                            </p:stCondLst>
                            <p:childTnLst>
                              <p:par>
                                <p:cTn id="59" presetID="22" presetClass="entr" presetSubtype="8" fill="hold" nodeType="afterEffect">
                                  <p:stCondLst>
                                    <p:cond delay="0"/>
                                  </p:stCondLst>
                                  <p:childTnLst>
                                    <p:set>
                                      <p:cBhvr>
                                        <p:cTn id="60" dur="1" fill="hold">
                                          <p:stCondLst>
                                            <p:cond delay="0"/>
                                          </p:stCondLst>
                                        </p:cTn>
                                        <p:tgtEl>
                                          <p:spTgt spid="23556"/>
                                        </p:tgtEl>
                                        <p:attrNameLst>
                                          <p:attrName>style.visibility</p:attrName>
                                        </p:attrNameLst>
                                      </p:cBhvr>
                                      <p:to>
                                        <p:strVal val="visible"/>
                                      </p:to>
                                    </p:set>
                                    <p:animEffect transition="in" filter="wipe(left)">
                                      <p:cBhvr>
                                        <p:cTn id="61" dur="500"/>
                                        <p:tgtEl>
                                          <p:spTgt spid="23556"/>
                                        </p:tgtEl>
                                      </p:cBhvr>
                                    </p:animEffect>
                                  </p:childTnLst>
                                </p:cTn>
                              </p:par>
                            </p:childTnLst>
                          </p:cTn>
                        </p:par>
                        <p:par>
                          <p:cTn id="62" fill="hold" nodeType="afterGroup">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23555"/>
                                        </p:tgtEl>
                                        <p:attrNameLst>
                                          <p:attrName>style.visibility</p:attrName>
                                        </p:attrNameLst>
                                      </p:cBhvr>
                                      <p:to>
                                        <p:strVal val="visible"/>
                                      </p:to>
                                    </p:set>
                                    <p:animEffect transition="in" filter="wipe(left)">
                                      <p:cBhvr>
                                        <p:cTn id="65" dur="500"/>
                                        <p:tgtEl>
                                          <p:spTgt spid="23555"/>
                                        </p:tgtEl>
                                      </p:cBhvr>
                                    </p:animEffect>
                                  </p:childTnLst>
                                </p:cTn>
                              </p:par>
                            </p:childTnLst>
                          </p:cTn>
                        </p:par>
                        <p:par>
                          <p:cTn id="66" fill="hold" nodeType="afterGroup">
                            <p:stCondLst>
                              <p:cond delay="2000"/>
                            </p:stCondLst>
                            <p:childTnLst>
                              <p:par>
                                <p:cTn id="67" presetID="39" presetClass="entr" presetSubtype="0" accel="100000" fill="hold" grpId="0" nodeType="afterEffect">
                                  <p:stCondLst>
                                    <p:cond delay="0"/>
                                  </p:stCondLst>
                                  <p:childTnLst>
                                    <p:set>
                                      <p:cBhvr>
                                        <p:cTn id="68" dur="1" fill="hold">
                                          <p:stCondLst>
                                            <p:cond delay="0"/>
                                          </p:stCondLst>
                                        </p:cTn>
                                        <p:tgtEl>
                                          <p:spTgt spid="23565"/>
                                        </p:tgtEl>
                                        <p:attrNameLst>
                                          <p:attrName>style.visibility</p:attrName>
                                        </p:attrNameLst>
                                      </p:cBhvr>
                                      <p:to>
                                        <p:strVal val="visible"/>
                                      </p:to>
                                    </p:set>
                                    <p:anim calcmode="lin" valueType="num">
                                      <p:cBhvr>
                                        <p:cTn id="69" dur="500" fill="hold"/>
                                        <p:tgtEl>
                                          <p:spTgt spid="23565"/>
                                        </p:tgtEl>
                                        <p:attrNameLst>
                                          <p:attrName>ppt_h</p:attrName>
                                        </p:attrNameLst>
                                      </p:cBhvr>
                                      <p:tavLst>
                                        <p:tav tm="0">
                                          <p:val>
                                            <p:strVal val="#ppt_h/20"/>
                                          </p:val>
                                        </p:tav>
                                        <p:tav tm="50000">
                                          <p:val>
                                            <p:strVal val="#ppt_h/20"/>
                                          </p:val>
                                        </p:tav>
                                        <p:tav tm="100000">
                                          <p:val>
                                            <p:strVal val="#ppt_h"/>
                                          </p:val>
                                        </p:tav>
                                      </p:tavLst>
                                    </p:anim>
                                    <p:anim calcmode="lin" valueType="num">
                                      <p:cBhvr>
                                        <p:cTn id="70" dur="500" fill="hold"/>
                                        <p:tgtEl>
                                          <p:spTgt spid="23565"/>
                                        </p:tgtEl>
                                        <p:attrNameLst>
                                          <p:attrName>ppt_w</p:attrName>
                                        </p:attrNameLst>
                                      </p:cBhvr>
                                      <p:tavLst>
                                        <p:tav tm="0">
                                          <p:val>
                                            <p:strVal val="#ppt_w+.3"/>
                                          </p:val>
                                        </p:tav>
                                        <p:tav tm="50000">
                                          <p:val>
                                            <p:strVal val="#ppt_w+.3"/>
                                          </p:val>
                                        </p:tav>
                                        <p:tav tm="100000">
                                          <p:val>
                                            <p:strVal val="#ppt_w"/>
                                          </p:val>
                                        </p:tav>
                                      </p:tavLst>
                                    </p:anim>
                                    <p:anim calcmode="lin" valueType="num">
                                      <p:cBhvr>
                                        <p:cTn id="71" dur="500" fill="hold"/>
                                        <p:tgtEl>
                                          <p:spTgt spid="23565"/>
                                        </p:tgtEl>
                                        <p:attrNameLst>
                                          <p:attrName>ppt_x</p:attrName>
                                        </p:attrNameLst>
                                      </p:cBhvr>
                                      <p:tavLst>
                                        <p:tav tm="0">
                                          <p:val>
                                            <p:strVal val="#ppt_x-.3"/>
                                          </p:val>
                                        </p:tav>
                                        <p:tav tm="50000">
                                          <p:val>
                                            <p:strVal val="#ppt_x"/>
                                          </p:val>
                                        </p:tav>
                                        <p:tav tm="100000">
                                          <p:val>
                                            <p:strVal val="#ppt_x"/>
                                          </p:val>
                                        </p:tav>
                                      </p:tavLst>
                                    </p:anim>
                                    <p:anim calcmode="lin" valueType="num">
                                      <p:cBhvr>
                                        <p:cTn id="72" dur="500" fill="hold"/>
                                        <p:tgtEl>
                                          <p:spTgt spid="23565"/>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37" presetClass="exit" presetSubtype="0" fill="hold" grpId="1" nodeType="clickEffect">
                                  <p:stCondLst>
                                    <p:cond delay="0"/>
                                  </p:stCondLst>
                                  <p:childTnLst>
                                    <p:animEffect transition="out" filter="fade">
                                      <p:cBhvr>
                                        <p:cTn id="76" dur="1000"/>
                                        <p:tgtEl>
                                          <p:spTgt spid="23565"/>
                                        </p:tgtEl>
                                      </p:cBhvr>
                                    </p:animEffect>
                                    <p:anim calcmode="lin" valueType="num">
                                      <p:cBhvr>
                                        <p:cTn id="77" dur="1000"/>
                                        <p:tgtEl>
                                          <p:spTgt spid="23565"/>
                                        </p:tgtEl>
                                        <p:attrNameLst>
                                          <p:attrName>ppt_x</p:attrName>
                                        </p:attrNameLst>
                                      </p:cBhvr>
                                      <p:tavLst>
                                        <p:tav tm="0">
                                          <p:val>
                                            <p:strVal val="ppt_x"/>
                                          </p:val>
                                        </p:tav>
                                        <p:tav tm="100000">
                                          <p:val>
                                            <p:strVal val="ppt_x"/>
                                          </p:val>
                                        </p:tav>
                                      </p:tavLst>
                                    </p:anim>
                                    <p:anim calcmode="lin" valueType="num">
                                      <p:cBhvr>
                                        <p:cTn id="78" dur="100" decel="100000"/>
                                        <p:tgtEl>
                                          <p:spTgt spid="23565"/>
                                        </p:tgtEl>
                                        <p:attrNameLst>
                                          <p:attrName>ppt_y</p:attrName>
                                        </p:attrNameLst>
                                      </p:cBhvr>
                                      <p:tavLst>
                                        <p:tav tm="0">
                                          <p:val>
                                            <p:strVal val="ppt_y"/>
                                          </p:val>
                                        </p:tav>
                                        <p:tav tm="100000">
                                          <p:val>
                                            <p:strVal val="ppt_y-.03"/>
                                          </p:val>
                                        </p:tav>
                                      </p:tavLst>
                                    </p:anim>
                                    <p:anim calcmode="lin" valueType="num">
                                      <p:cBhvr>
                                        <p:cTn id="79" dur="900" accel="100000">
                                          <p:stCondLst>
                                            <p:cond delay="100"/>
                                          </p:stCondLst>
                                        </p:cTn>
                                        <p:tgtEl>
                                          <p:spTgt spid="23565"/>
                                        </p:tgtEl>
                                        <p:attrNameLst>
                                          <p:attrName>ppt_y</p:attrName>
                                        </p:attrNameLst>
                                      </p:cBhvr>
                                      <p:tavLst>
                                        <p:tav tm="0">
                                          <p:val>
                                            <p:strVal val="ppt_y"/>
                                          </p:val>
                                        </p:tav>
                                        <p:tav tm="100000">
                                          <p:val>
                                            <p:strVal val="ppt_y+1"/>
                                          </p:val>
                                        </p:tav>
                                      </p:tavLst>
                                    </p:anim>
                                    <p:set>
                                      <p:cBhvr>
                                        <p:cTn id="80" dur="1" fill="hold">
                                          <p:stCondLst>
                                            <p:cond delay="999"/>
                                          </p:stCondLst>
                                        </p:cTn>
                                        <p:tgtEl>
                                          <p:spTgt spid="23565"/>
                                        </p:tgtEl>
                                        <p:attrNameLst>
                                          <p:attrName>style.visibility</p:attrName>
                                        </p:attrNameLst>
                                      </p:cBhvr>
                                      <p:to>
                                        <p:strVal val="hidden"/>
                                      </p:to>
                                    </p:set>
                                  </p:childTnLst>
                                </p:cTn>
                              </p:par>
                            </p:childTnLst>
                          </p:cTn>
                        </p:par>
                        <p:par>
                          <p:cTn id="81" fill="hold" nodeType="afterGroup">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23559"/>
                                        </p:tgtEl>
                                        <p:attrNameLst>
                                          <p:attrName>style.visibility</p:attrName>
                                        </p:attrNameLst>
                                      </p:cBhvr>
                                      <p:to>
                                        <p:strVal val="visible"/>
                                      </p:to>
                                    </p:set>
                                    <p:animEffect transition="in" filter="wipe(left)">
                                      <p:cBhvr>
                                        <p:cTn id="84" dur="500"/>
                                        <p:tgtEl>
                                          <p:spTgt spid="23559"/>
                                        </p:tgtEl>
                                      </p:cBhvr>
                                    </p:animEffect>
                                  </p:childTnLst>
                                </p:cTn>
                              </p:par>
                            </p:childTnLst>
                          </p:cTn>
                        </p:par>
                        <p:par>
                          <p:cTn id="85" fill="hold" nodeType="afterGroup">
                            <p:stCondLst>
                              <p:cond delay="1500"/>
                            </p:stCondLst>
                            <p:childTnLst>
                              <p:par>
                                <p:cTn id="86" presetID="22" presetClass="entr" presetSubtype="8" fill="hold" grpId="0" nodeType="afterEffect">
                                  <p:stCondLst>
                                    <p:cond delay="0"/>
                                  </p:stCondLst>
                                  <p:childTnLst>
                                    <p:set>
                                      <p:cBhvr>
                                        <p:cTn id="87" dur="1" fill="hold">
                                          <p:stCondLst>
                                            <p:cond delay="0"/>
                                          </p:stCondLst>
                                        </p:cTn>
                                        <p:tgtEl>
                                          <p:spTgt spid="23560"/>
                                        </p:tgtEl>
                                        <p:attrNameLst>
                                          <p:attrName>style.visibility</p:attrName>
                                        </p:attrNameLst>
                                      </p:cBhvr>
                                      <p:to>
                                        <p:strVal val="visible"/>
                                      </p:to>
                                    </p:set>
                                    <p:animEffect transition="in" filter="wipe(left)">
                                      <p:cBhvr>
                                        <p:cTn id="88" dur="500"/>
                                        <p:tgtEl>
                                          <p:spTgt spid="23560"/>
                                        </p:tgtEl>
                                      </p:cBhvr>
                                    </p:animEffect>
                                  </p:childTnLst>
                                </p:cTn>
                              </p:par>
                            </p:childTnLst>
                          </p:cTn>
                        </p:par>
                        <p:par>
                          <p:cTn id="89" fill="hold" nodeType="afterGroup">
                            <p:stCondLst>
                              <p:cond delay="2000"/>
                            </p:stCondLst>
                            <p:childTnLst>
                              <p:par>
                                <p:cTn id="90" presetID="39" presetClass="entr" presetSubtype="0" accel="100000" fill="hold" grpId="0" nodeType="afterEffect">
                                  <p:stCondLst>
                                    <p:cond delay="0"/>
                                  </p:stCondLst>
                                  <p:childTnLst>
                                    <p:set>
                                      <p:cBhvr>
                                        <p:cTn id="91" dur="1" fill="hold">
                                          <p:stCondLst>
                                            <p:cond delay="0"/>
                                          </p:stCondLst>
                                        </p:cTn>
                                        <p:tgtEl>
                                          <p:spTgt spid="23566"/>
                                        </p:tgtEl>
                                        <p:attrNameLst>
                                          <p:attrName>style.visibility</p:attrName>
                                        </p:attrNameLst>
                                      </p:cBhvr>
                                      <p:to>
                                        <p:strVal val="visible"/>
                                      </p:to>
                                    </p:set>
                                    <p:anim calcmode="lin" valueType="num">
                                      <p:cBhvr>
                                        <p:cTn id="92" dur="500" fill="hold"/>
                                        <p:tgtEl>
                                          <p:spTgt spid="23566"/>
                                        </p:tgtEl>
                                        <p:attrNameLst>
                                          <p:attrName>ppt_h</p:attrName>
                                        </p:attrNameLst>
                                      </p:cBhvr>
                                      <p:tavLst>
                                        <p:tav tm="0">
                                          <p:val>
                                            <p:strVal val="#ppt_h/20"/>
                                          </p:val>
                                        </p:tav>
                                        <p:tav tm="50000">
                                          <p:val>
                                            <p:strVal val="#ppt_h/20"/>
                                          </p:val>
                                        </p:tav>
                                        <p:tav tm="100000">
                                          <p:val>
                                            <p:strVal val="#ppt_h"/>
                                          </p:val>
                                        </p:tav>
                                      </p:tavLst>
                                    </p:anim>
                                    <p:anim calcmode="lin" valueType="num">
                                      <p:cBhvr>
                                        <p:cTn id="93" dur="500" fill="hold"/>
                                        <p:tgtEl>
                                          <p:spTgt spid="23566"/>
                                        </p:tgtEl>
                                        <p:attrNameLst>
                                          <p:attrName>ppt_w</p:attrName>
                                        </p:attrNameLst>
                                      </p:cBhvr>
                                      <p:tavLst>
                                        <p:tav tm="0">
                                          <p:val>
                                            <p:strVal val="#ppt_w+.3"/>
                                          </p:val>
                                        </p:tav>
                                        <p:tav tm="50000">
                                          <p:val>
                                            <p:strVal val="#ppt_w+.3"/>
                                          </p:val>
                                        </p:tav>
                                        <p:tav tm="100000">
                                          <p:val>
                                            <p:strVal val="#ppt_w"/>
                                          </p:val>
                                        </p:tav>
                                      </p:tavLst>
                                    </p:anim>
                                    <p:anim calcmode="lin" valueType="num">
                                      <p:cBhvr>
                                        <p:cTn id="94" dur="500" fill="hold"/>
                                        <p:tgtEl>
                                          <p:spTgt spid="23566"/>
                                        </p:tgtEl>
                                        <p:attrNameLst>
                                          <p:attrName>ppt_x</p:attrName>
                                        </p:attrNameLst>
                                      </p:cBhvr>
                                      <p:tavLst>
                                        <p:tav tm="0">
                                          <p:val>
                                            <p:strVal val="#ppt_x-.3"/>
                                          </p:val>
                                        </p:tav>
                                        <p:tav tm="50000">
                                          <p:val>
                                            <p:strVal val="#ppt_x"/>
                                          </p:val>
                                        </p:tav>
                                        <p:tav tm="100000">
                                          <p:val>
                                            <p:strVal val="#ppt_x"/>
                                          </p:val>
                                        </p:tav>
                                      </p:tavLst>
                                    </p:anim>
                                    <p:anim calcmode="lin" valueType="num">
                                      <p:cBhvr>
                                        <p:cTn id="95" dur="500" fill="hold"/>
                                        <p:tgtEl>
                                          <p:spTgt spid="23566"/>
                                        </p:tgtEl>
                                        <p:attrNameLst>
                                          <p:attrName>ppt_y</p:attrName>
                                        </p:attrNameLst>
                                      </p:cBhvr>
                                      <p:tavLst>
                                        <p:tav tm="0">
                                          <p:val>
                                            <p:strVal val="#ppt_y"/>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37" presetClass="exit" presetSubtype="0" fill="hold" grpId="1" nodeType="clickEffect">
                                  <p:stCondLst>
                                    <p:cond delay="0"/>
                                  </p:stCondLst>
                                  <p:childTnLst>
                                    <p:animEffect transition="out" filter="fade">
                                      <p:cBhvr>
                                        <p:cTn id="99" dur="1000"/>
                                        <p:tgtEl>
                                          <p:spTgt spid="23566"/>
                                        </p:tgtEl>
                                      </p:cBhvr>
                                    </p:animEffect>
                                    <p:anim calcmode="lin" valueType="num">
                                      <p:cBhvr>
                                        <p:cTn id="100" dur="1000"/>
                                        <p:tgtEl>
                                          <p:spTgt spid="23566"/>
                                        </p:tgtEl>
                                        <p:attrNameLst>
                                          <p:attrName>ppt_x</p:attrName>
                                        </p:attrNameLst>
                                      </p:cBhvr>
                                      <p:tavLst>
                                        <p:tav tm="0">
                                          <p:val>
                                            <p:strVal val="ppt_x"/>
                                          </p:val>
                                        </p:tav>
                                        <p:tav tm="100000">
                                          <p:val>
                                            <p:strVal val="ppt_x"/>
                                          </p:val>
                                        </p:tav>
                                      </p:tavLst>
                                    </p:anim>
                                    <p:anim calcmode="lin" valueType="num">
                                      <p:cBhvr>
                                        <p:cTn id="101" dur="100" decel="100000"/>
                                        <p:tgtEl>
                                          <p:spTgt spid="23566"/>
                                        </p:tgtEl>
                                        <p:attrNameLst>
                                          <p:attrName>ppt_y</p:attrName>
                                        </p:attrNameLst>
                                      </p:cBhvr>
                                      <p:tavLst>
                                        <p:tav tm="0">
                                          <p:val>
                                            <p:strVal val="ppt_y"/>
                                          </p:val>
                                        </p:tav>
                                        <p:tav tm="100000">
                                          <p:val>
                                            <p:strVal val="ppt_y-.03"/>
                                          </p:val>
                                        </p:tav>
                                      </p:tavLst>
                                    </p:anim>
                                    <p:anim calcmode="lin" valueType="num">
                                      <p:cBhvr>
                                        <p:cTn id="102" dur="900" accel="100000">
                                          <p:stCondLst>
                                            <p:cond delay="100"/>
                                          </p:stCondLst>
                                        </p:cTn>
                                        <p:tgtEl>
                                          <p:spTgt spid="23566"/>
                                        </p:tgtEl>
                                        <p:attrNameLst>
                                          <p:attrName>ppt_y</p:attrName>
                                        </p:attrNameLst>
                                      </p:cBhvr>
                                      <p:tavLst>
                                        <p:tav tm="0">
                                          <p:val>
                                            <p:strVal val="ppt_y"/>
                                          </p:val>
                                        </p:tav>
                                        <p:tav tm="100000">
                                          <p:val>
                                            <p:strVal val="ppt_y+1"/>
                                          </p:val>
                                        </p:tav>
                                      </p:tavLst>
                                    </p:anim>
                                    <p:set>
                                      <p:cBhvr>
                                        <p:cTn id="103" dur="1" fill="hold">
                                          <p:stCondLst>
                                            <p:cond delay="999"/>
                                          </p:stCondLst>
                                        </p:cTn>
                                        <p:tgtEl>
                                          <p:spTgt spid="23566"/>
                                        </p:tgtEl>
                                        <p:attrNameLst>
                                          <p:attrName>style.visibility</p:attrName>
                                        </p:attrNameLst>
                                      </p:cBhvr>
                                      <p:to>
                                        <p:strVal val="hidden"/>
                                      </p:to>
                                    </p:set>
                                  </p:childTnLst>
                                </p:cTn>
                              </p:par>
                              <p:par>
                                <p:cTn id="104" presetID="4" presetClass="entr" presetSubtype="16" fill="hold" grpId="0" nodeType="withEffect">
                                  <p:stCondLst>
                                    <p:cond delay="0"/>
                                  </p:stCondLst>
                                  <p:childTnLst>
                                    <p:set>
                                      <p:cBhvr>
                                        <p:cTn id="105" dur="1" fill="hold">
                                          <p:stCondLst>
                                            <p:cond delay="0"/>
                                          </p:stCondLst>
                                        </p:cTn>
                                        <p:tgtEl>
                                          <p:spTgt spid="23579"/>
                                        </p:tgtEl>
                                        <p:attrNameLst>
                                          <p:attrName>style.visibility</p:attrName>
                                        </p:attrNameLst>
                                      </p:cBhvr>
                                      <p:to>
                                        <p:strVal val="visible"/>
                                      </p:to>
                                    </p:set>
                                    <p:animEffect transition="in" filter="box(in)">
                                      <p:cBhvr>
                                        <p:cTn id="106" dur="500"/>
                                        <p:tgtEl>
                                          <p:spTgt spid="23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nimBg="1" autoUpdateAnimBg="0"/>
      <p:bldP spid="23555" grpId="0" animBg="1" autoUpdateAnimBg="0"/>
      <p:bldP spid="23558" grpId="0" animBg="1"/>
      <p:bldP spid="23559" grpId="0" animBg="1"/>
      <p:bldP spid="23560" grpId="0" autoUpdateAnimBg="0"/>
      <p:bldP spid="23561" grpId="0" autoUpdateAnimBg="0"/>
      <p:bldP spid="23563" grpId="0" animBg="1" autoUpdateAnimBg="0"/>
      <p:bldP spid="23563" grpId="1" animBg="1" autoUpdateAnimBg="0"/>
      <p:bldP spid="23564" grpId="0" animBg="1" autoUpdateAnimBg="0"/>
      <p:bldP spid="23564" grpId="1" animBg="1" autoUpdateAnimBg="0"/>
      <p:bldP spid="23565" grpId="0" animBg="1" autoUpdateAnimBg="0"/>
      <p:bldP spid="23565" grpId="1" animBg="1" autoUpdateAnimBg="0"/>
      <p:bldP spid="23566" grpId="0" animBg="1" autoUpdateAnimBg="0"/>
      <p:bldP spid="23566" grpId="1" animBg="1" autoUpdateAnimBg="0"/>
      <p:bldP spid="23579"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extLst>
              <p:ext uri="{D42A27DB-BD31-4B8C-83A1-F6EECF244321}">
                <p14:modId xmlns:p14="http://schemas.microsoft.com/office/powerpoint/2010/main" val="2834044798"/>
              </p:ext>
            </p:extLst>
          </p:nvPr>
        </p:nvGraphicFramePr>
        <p:xfrm>
          <a:off x="3005329" y="999785"/>
          <a:ext cx="5826125" cy="430213"/>
        </p:xfrm>
        <a:graphic>
          <a:graphicData uri="http://schemas.openxmlformats.org/presentationml/2006/ole">
            <mc:AlternateContent xmlns:mc="http://schemas.openxmlformats.org/markup-compatibility/2006">
              <mc:Choice xmlns:v="urn:schemas-microsoft-com:vml" Requires="v">
                <p:oleObj spid="_x0000_s55395" r:id="rId3" imgW="3262801" imgH="241512" progId="Equation.DSMT4">
                  <p:embed/>
                </p:oleObj>
              </mc:Choice>
              <mc:Fallback>
                <p:oleObj r:id="rId3" imgW="3262801" imgH="2415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5329" y="999785"/>
                        <a:ext cx="58261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4579" name="Picture 3" descr="hakutyou1-b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85154" y="4871698"/>
            <a:ext cx="1692275"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4" descr="aqua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0916" y="4741522"/>
            <a:ext cx="1979612"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582" name="Object 6"/>
          <p:cNvGraphicFramePr>
            <a:graphicFrameLocks noChangeAspect="1"/>
          </p:cNvGraphicFramePr>
          <p:nvPr>
            <p:extLst>
              <p:ext uri="{D42A27DB-BD31-4B8C-83A1-F6EECF244321}">
                <p14:modId xmlns:p14="http://schemas.microsoft.com/office/powerpoint/2010/main" val="3502132915"/>
              </p:ext>
            </p:extLst>
          </p:nvPr>
        </p:nvGraphicFramePr>
        <p:xfrm>
          <a:off x="2795778" y="2463460"/>
          <a:ext cx="1944688" cy="377825"/>
        </p:xfrm>
        <a:graphic>
          <a:graphicData uri="http://schemas.openxmlformats.org/presentationml/2006/ole">
            <mc:AlternateContent xmlns:mc="http://schemas.openxmlformats.org/markup-compatibility/2006">
              <mc:Choice xmlns:v="urn:schemas-microsoft-com:vml" Requires="v">
                <p:oleObj spid="_x0000_s55396" r:id="rId7" imgW="1308985" imgH="254427" progId="Equation.DSMT4">
                  <p:embed/>
                </p:oleObj>
              </mc:Choice>
              <mc:Fallback>
                <p:oleObj r:id="rId7" imgW="1308985" imgH="25442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5778" y="2463460"/>
                        <a:ext cx="194468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3" name="Object 7"/>
          <p:cNvGraphicFramePr>
            <a:graphicFrameLocks noChangeAspect="1"/>
          </p:cNvGraphicFramePr>
          <p:nvPr>
            <p:extLst>
              <p:ext uri="{D42A27DB-BD31-4B8C-83A1-F6EECF244321}">
                <p14:modId xmlns:p14="http://schemas.microsoft.com/office/powerpoint/2010/main" val="3292865348"/>
              </p:ext>
            </p:extLst>
          </p:nvPr>
        </p:nvGraphicFramePr>
        <p:xfrm>
          <a:off x="2795778" y="2031660"/>
          <a:ext cx="1944688" cy="398463"/>
        </p:xfrm>
        <a:graphic>
          <a:graphicData uri="http://schemas.openxmlformats.org/presentationml/2006/ole">
            <mc:AlternateContent xmlns:mc="http://schemas.openxmlformats.org/markup-compatibility/2006">
              <mc:Choice xmlns:v="urn:schemas-microsoft-com:vml" Requires="v">
                <p:oleObj spid="_x0000_s55397" r:id="rId9" imgW="1245457" imgH="254427" progId="Equation.DSMT4">
                  <p:embed/>
                </p:oleObj>
              </mc:Choice>
              <mc:Fallback>
                <p:oleObj r:id="rId9" imgW="1245457" imgH="25442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5778" y="2031660"/>
                        <a:ext cx="194468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4" name="Oval 8"/>
          <p:cNvSpPr>
            <a:spLocks noChangeArrowheads="1"/>
          </p:cNvSpPr>
          <p:nvPr/>
        </p:nvSpPr>
        <p:spPr bwMode="auto">
          <a:xfrm>
            <a:off x="3445066" y="2841284"/>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5" name="Oval 9"/>
          <p:cNvSpPr>
            <a:spLocks noChangeArrowheads="1"/>
          </p:cNvSpPr>
          <p:nvPr/>
        </p:nvSpPr>
        <p:spPr bwMode="auto">
          <a:xfrm>
            <a:off x="3803841" y="32016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6" name="Oval 10"/>
          <p:cNvSpPr>
            <a:spLocks noChangeArrowheads="1"/>
          </p:cNvSpPr>
          <p:nvPr/>
        </p:nvSpPr>
        <p:spPr bwMode="auto">
          <a:xfrm>
            <a:off x="4019741" y="34175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7" name="Oval 11"/>
          <p:cNvSpPr>
            <a:spLocks noChangeArrowheads="1"/>
          </p:cNvSpPr>
          <p:nvPr/>
        </p:nvSpPr>
        <p:spPr bwMode="auto">
          <a:xfrm>
            <a:off x="3587941" y="29857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8" name="Line 12"/>
          <p:cNvSpPr>
            <a:spLocks noChangeShapeType="1"/>
          </p:cNvSpPr>
          <p:nvPr/>
        </p:nvSpPr>
        <p:spPr bwMode="auto">
          <a:xfrm>
            <a:off x="4380104" y="3777909"/>
            <a:ext cx="936625" cy="935038"/>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9" name="Line 13"/>
          <p:cNvSpPr>
            <a:spLocks noChangeShapeType="1"/>
          </p:cNvSpPr>
          <p:nvPr/>
        </p:nvSpPr>
        <p:spPr bwMode="auto">
          <a:xfrm>
            <a:off x="4380104" y="3704885"/>
            <a:ext cx="1223963" cy="576263"/>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0" name="Line 14"/>
          <p:cNvSpPr>
            <a:spLocks noChangeShapeType="1"/>
          </p:cNvSpPr>
          <p:nvPr/>
        </p:nvSpPr>
        <p:spPr bwMode="auto">
          <a:xfrm>
            <a:off x="5316728" y="4352585"/>
            <a:ext cx="0" cy="288925"/>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1" name="Line 15"/>
          <p:cNvSpPr>
            <a:spLocks noChangeShapeType="1"/>
          </p:cNvSpPr>
          <p:nvPr/>
        </p:nvSpPr>
        <p:spPr bwMode="auto">
          <a:xfrm flipV="1">
            <a:off x="5316728" y="3128622"/>
            <a:ext cx="503238" cy="1223962"/>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2" name="Line 16"/>
          <p:cNvSpPr>
            <a:spLocks noChangeShapeType="1"/>
          </p:cNvSpPr>
          <p:nvPr/>
        </p:nvSpPr>
        <p:spPr bwMode="auto">
          <a:xfrm>
            <a:off x="6540691" y="4065248"/>
            <a:ext cx="0" cy="288925"/>
          </a:xfrm>
          <a:prstGeom prst="line">
            <a:avLst/>
          </a:prstGeom>
          <a:noFill/>
          <a:ln w="9525" cmpd="sng">
            <a:solidFill>
              <a:srgbClr val="00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3" name="Line 17"/>
          <p:cNvSpPr>
            <a:spLocks noChangeShapeType="1"/>
          </p:cNvSpPr>
          <p:nvPr/>
        </p:nvSpPr>
        <p:spPr bwMode="auto">
          <a:xfrm flipH="1" flipV="1">
            <a:off x="6253353" y="3920785"/>
            <a:ext cx="287338" cy="144463"/>
          </a:xfrm>
          <a:prstGeom prst="line">
            <a:avLst/>
          </a:prstGeom>
          <a:noFill/>
          <a:ln w="952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4" name="Line 18"/>
          <p:cNvSpPr>
            <a:spLocks noChangeShapeType="1"/>
          </p:cNvSpPr>
          <p:nvPr/>
        </p:nvSpPr>
        <p:spPr bwMode="auto">
          <a:xfrm>
            <a:off x="4380104" y="3777909"/>
            <a:ext cx="720725" cy="503238"/>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5" name="Line 19"/>
          <p:cNvSpPr>
            <a:spLocks noChangeShapeType="1"/>
          </p:cNvSpPr>
          <p:nvPr/>
        </p:nvSpPr>
        <p:spPr bwMode="auto">
          <a:xfrm flipV="1">
            <a:off x="5316729" y="4136684"/>
            <a:ext cx="936625" cy="215900"/>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6" name="Line 20"/>
          <p:cNvSpPr>
            <a:spLocks noChangeShapeType="1"/>
          </p:cNvSpPr>
          <p:nvPr/>
        </p:nvSpPr>
        <p:spPr bwMode="auto">
          <a:xfrm flipV="1">
            <a:off x="6540692" y="3562009"/>
            <a:ext cx="503237" cy="503238"/>
          </a:xfrm>
          <a:prstGeom prst="line">
            <a:avLst/>
          </a:prstGeom>
          <a:noFill/>
          <a:ln w="9525" cmpd="sng">
            <a:solidFill>
              <a:schemeClr val="tx2"/>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7" name="Oval 21"/>
          <p:cNvSpPr>
            <a:spLocks noChangeArrowheads="1"/>
          </p:cNvSpPr>
          <p:nvPr/>
        </p:nvSpPr>
        <p:spPr bwMode="auto">
          <a:xfrm>
            <a:off x="4235641" y="36334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8" name="Oval 22"/>
          <p:cNvSpPr>
            <a:spLocks noChangeArrowheads="1"/>
          </p:cNvSpPr>
          <p:nvPr/>
        </p:nvSpPr>
        <p:spPr bwMode="auto">
          <a:xfrm>
            <a:off x="4524566" y="38493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9" name="Oval 23"/>
          <p:cNvSpPr>
            <a:spLocks noChangeArrowheads="1"/>
          </p:cNvSpPr>
          <p:nvPr/>
        </p:nvSpPr>
        <p:spPr bwMode="auto">
          <a:xfrm>
            <a:off x="4811903" y="40652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0" name="Oval 24"/>
          <p:cNvSpPr>
            <a:spLocks noChangeArrowheads="1"/>
          </p:cNvSpPr>
          <p:nvPr/>
        </p:nvSpPr>
        <p:spPr bwMode="auto">
          <a:xfrm>
            <a:off x="5245291" y="420970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1" name="Oval 25"/>
          <p:cNvSpPr>
            <a:spLocks noChangeArrowheads="1"/>
          </p:cNvSpPr>
          <p:nvPr/>
        </p:nvSpPr>
        <p:spPr bwMode="auto">
          <a:xfrm>
            <a:off x="5677091" y="4136684"/>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2" name="Oval 26"/>
          <p:cNvSpPr>
            <a:spLocks noChangeArrowheads="1"/>
          </p:cNvSpPr>
          <p:nvPr/>
        </p:nvSpPr>
        <p:spPr bwMode="auto">
          <a:xfrm>
            <a:off x="6035866" y="4065247"/>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3" name="Oval 27"/>
          <p:cNvSpPr>
            <a:spLocks noChangeArrowheads="1"/>
          </p:cNvSpPr>
          <p:nvPr/>
        </p:nvSpPr>
        <p:spPr bwMode="auto">
          <a:xfrm>
            <a:off x="6396228" y="399380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4" name="Oval 28"/>
          <p:cNvSpPr>
            <a:spLocks noChangeArrowheads="1"/>
          </p:cNvSpPr>
          <p:nvPr/>
        </p:nvSpPr>
        <p:spPr bwMode="auto">
          <a:xfrm>
            <a:off x="6685153" y="3777909"/>
            <a:ext cx="215900" cy="215900"/>
          </a:xfrm>
          <a:prstGeom prst="ellipse">
            <a:avLst/>
          </a:prstGeom>
          <a:noFill/>
          <a:ln w="38100" cmpd="sng">
            <a:solidFill>
              <a:srgbClr val="006699"/>
            </a:solidFill>
            <a:round/>
            <a:headEnd/>
            <a:tailEnd/>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4605" name="Picture 29" descr="050415_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41028" y="3933485"/>
            <a:ext cx="10795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3"/>
          <p:cNvSpPr txBox="1">
            <a:spLocks noChangeArrowheads="1"/>
          </p:cNvSpPr>
          <p:nvPr/>
        </p:nvSpPr>
        <p:spPr>
          <a:xfrm>
            <a:off x="969263" y="661456"/>
            <a:ext cx="10273919" cy="5693623"/>
          </a:xfrm>
          <a:prstGeom prst="rect">
            <a:avLst/>
          </a:prstGeom>
          <a:ln w="12700">
            <a:solidFill>
              <a:schemeClr val="accent4"/>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t> </a:t>
            </a:r>
            <a:endParaRPr lang="zh-TW" altLang="en-US" sz="2400" dirty="0"/>
          </a:p>
        </p:txBody>
      </p:sp>
      <p:sp>
        <p:nvSpPr>
          <p:cNvPr id="31"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mc:AlternateContent xmlns:mc="http://schemas.openxmlformats.org/markup-compatibility/2006" xmlns:a14="http://schemas.microsoft.com/office/drawing/2010/main">
        <mc:Choice Requires="a14">
          <p:sp>
            <p:nvSpPr>
              <p:cNvPr id="2" name="文本框 1"/>
              <p:cNvSpPr txBox="1"/>
              <p:nvPr/>
            </p:nvSpPr>
            <p:spPr>
              <a:xfrm>
                <a:off x="2840073" y="1574460"/>
                <a:ext cx="2187730" cy="299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𝑖</m:t>
                          </m:r>
                        </m:sub>
                        <m:sup>
                          <m:r>
                            <a:rPr lang="en-US" altLang="zh-CN" i="1">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sub>
                        <m:sup>
                          <m:r>
                            <a:rPr lang="en-US" altLang="zh-CN" i="1">
                              <a:latin typeface="Cambria Math" panose="02040503050406030204" pitchFamily="18" charset="0"/>
                            </a:rPr>
                            <m:t>𝑘</m:t>
                          </m:r>
                        </m:sup>
                      </m:sSubSup>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2840073" y="1574460"/>
                <a:ext cx="2187730" cy="299249"/>
              </a:xfrm>
              <a:prstGeom prst="rect">
                <a:avLst/>
              </a:prstGeom>
              <a:blipFill rotWithShape="0">
                <a:blip r:embed="rId12"/>
                <a:stretch>
                  <a:fillRect b="-22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20835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584"/>
                                        </p:tgtEl>
                                        <p:attrNameLst>
                                          <p:attrName>style.visibility</p:attrName>
                                        </p:attrNameLst>
                                      </p:cBhvr>
                                      <p:to>
                                        <p:strVal val="visible"/>
                                      </p:to>
                                    </p:set>
                                  </p:childTnLst>
                                </p:cTn>
                              </p:par>
                            </p:childTnLst>
                          </p:cTn>
                        </p:par>
                        <p:par>
                          <p:cTn id="7" fill="hold" nodeType="afterGroup">
                            <p:stCondLst>
                              <p:cond delay="1"/>
                            </p:stCondLst>
                            <p:childTnLst>
                              <p:par>
                                <p:cTn id="8" presetID="49" presetClass="path" presetSubtype="0" accel="50000" decel="50000" fill="hold" grpId="1" nodeType="afterEffect">
                                  <p:stCondLst>
                                    <p:cond delay="0"/>
                                  </p:stCondLst>
                                  <p:childTnLst>
                                    <p:animMotion origin="layout" path="M 4.16667E-6 7.40741E-7 L 0.08263 0.11018 " pathEditMode="relative" rAng="0" ptsTypes="AA">
                                      <p:cBhvr>
                                        <p:cTn id="9" dur="1000" fill="hold"/>
                                        <p:tgtEl>
                                          <p:spTgt spid="24584"/>
                                        </p:tgtEl>
                                        <p:attrNameLst>
                                          <p:attrName>ppt_x,ppt_y</p:attrName>
                                        </p:attrNameLst>
                                      </p:cBhvr>
                                      <p:rCtr x="4100" y="5500"/>
                                    </p:animMotion>
                                  </p:childTnLst>
                                </p:cTn>
                              </p:par>
                              <p:par>
                                <p:cTn id="10" presetID="10" presetClass="entr" presetSubtype="0" fill="hold" grpId="0" nodeType="withEffect">
                                  <p:stCondLst>
                                    <p:cond delay="200"/>
                                  </p:stCondLst>
                                  <p:childTnLst>
                                    <p:set>
                                      <p:cBhvr>
                                        <p:cTn id="11" dur="1" fill="hold">
                                          <p:stCondLst>
                                            <p:cond delay="0"/>
                                          </p:stCondLst>
                                        </p:cTn>
                                        <p:tgtEl>
                                          <p:spTgt spid="24587"/>
                                        </p:tgtEl>
                                        <p:attrNameLst>
                                          <p:attrName>style.visibility</p:attrName>
                                        </p:attrNameLst>
                                      </p:cBhvr>
                                      <p:to>
                                        <p:strVal val="visible"/>
                                      </p:to>
                                    </p:set>
                                    <p:animEffect transition="in" filter="fade">
                                      <p:cBhvr>
                                        <p:cTn id="12" dur="500"/>
                                        <p:tgtEl>
                                          <p:spTgt spid="24587"/>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24585"/>
                                        </p:tgtEl>
                                        <p:attrNameLst>
                                          <p:attrName>style.visibility</p:attrName>
                                        </p:attrNameLst>
                                      </p:cBhvr>
                                      <p:to>
                                        <p:strVal val="visible"/>
                                      </p:to>
                                    </p:set>
                                    <p:animEffect transition="in" filter="fade">
                                      <p:cBhvr>
                                        <p:cTn id="15" dur="500"/>
                                        <p:tgtEl>
                                          <p:spTgt spid="24585"/>
                                        </p:tgtEl>
                                      </p:cBhvr>
                                    </p:animEffect>
                                  </p:childTnLst>
                                </p:cTn>
                              </p:par>
                              <p:par>
                                <p:cTn id="16" presetID="10" presetClass="entr" presetSubtype="0" fill="hold" grpId="0" nodeType="withEffect">
                                  <p:stCondLst>
                                    <p:cond delay="600"/>
                                  </p:stCondLst>
                                  <p:childTnLst>
                                    <p:set>
                                      <p:cBhvr>
                                        <p:cTn id="17" dur="1" fill="hold">
                                          <p:stCondLst>
                                            <p:cond delay="0"/>
                                          </p:stCondLst>
                                        </p:cTn>
                                        <p:tgtEl>
                                          <p:spTgt spid="24586"/>
                                        </p:tgtEl>
                                        <p:attrNameLst>
                                          <p:attrName>style.visibility</p:attrName>
                                        </p:attrNameLst>
                                      </p:cBhvr>
                                      <p:to>
                                        <p:strVal val="visible"/>
                                      </p:to>
                                    </p:set>
                                    <p:animEffect transition="in" filter="fade">
                                      <p:cBhvr>
                                        <p:cTn id="18" dur="500"/>
                                        <p:tgtEl>
                                          <p:spTgt spid="245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589"/>
                                        </p:tgtEl>
                                        <p:attrNameLst>
                                          <p:attrName>style.visibility</p:attrName>
                                        </p:attrNameLst>
                                      </p:cBhvr>
                                      <p:to>
                                        <p:strVal val="visible"/>
                                      </p:to>
                                    </p:set>
                                    <p:animEffect transition="in" filter="fade">
                                      <p:cBhvr>
                                        <p:cTn id="23" dur="500"/>
                                        <p:tgtEl>
                                          <p:spTgt spid="245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588"/>
                                        </p:tgtEl>
                                        <p:attrNameLst>
                                          <p:attrName>style.visibility</p:attrName>
                                        </p:attrNameLst>
                                      </p:cBhvr>
                                      <p:to>
                                        <p:strVal val="visible"/>
                                      </p:to>
                                    </p:set>
                                    <p:animEffect transition="in" filter="fade">
                                      <p:cBhvr>
                                        <p:cTn id="26" dur="500"/>
                                        <p:tgtEl>
                                          <p:spTgt spid="2458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path" presetSubtype="0" accel="50000" decel="50000" fill="hold" grpId="2" nodeType="clickEffect">
                                  <p:stCondLst>
                                    <p:cond delay="0"/>
                                  </p:stCondLst>
                                  <p:childTnLst>
                                    <p:animMotion origin="layout" path="M 0.08264 0.11019 L 0.14288 0.17616 C 0.15538 0.19074 0.17534 0.20209 0.19687 0.20648 C 0.22153 0.21111 0.24219 0.20903 0.25746 0.2 L 0.32969 0.16111 " pathEditMode="relative" rAng="529314" ptsTypes="FffFF">
                                      <p:cBhvr>
                                        <p:cTn id="30" dur="2000" fill="hold"/>
                                        <p:tgtEl>
                                          <p:spTgt spid="24584"/>
                                        </p:tgtEl>
                                        <p:attrNameLst>
                                          <p:attrName>ppt_x,ppt_y</p:attrName>
                                        </p:attrNameLst>
                                      </p:cBhvr>
                                      <p:rCtr x="11900" y="6100"/>
                                    </p:animMotion>
                                  </p:childTnLst>
                                </p:cTn>
                              </p:par>
                              <p:par>
                                <p:cTn id="31" presetID="22" presetClass="entr" presetSubtype="1" fill="hold" grpId="0" nodeType="withEffect">
                                  <p:stCondLst>
                                    <p:cond delay="200"/>
                                  </p:stCondLst>
                                  <p:childTnLst>
                                    <p:set>
                                      <p:cBhvr>
                                        <p:cTn id="32" dur="1" fill="hold">
                                          <p:stCondLst>
                                            <p:cond delay="0"/>
                                          </p:stCondLst>
                                        </p:cTn>
                                        <p:tgtEl>
                                          <p:spTgt spid="24594"/>
                                        </p:tgtEl>
                                        <p:attrNameLst>
                                          <p:attrName>style.visibility</p:attrName>
                                        </p:attrNameLst>
                                      </p:cBhvr>
                                      <p:to>
                                        <p:strVal val="visible"/>
                                      </p:to>
                                    </p:set>
                                    <p:animEffect transition="in" filter="wipe(up)">
                                      <p:cBhvr>
                                        <p:cTn id="33" dur="500"/>
                                        <p:tgtEl>
                                          <p:spTgt spid="24594"/>
                                        </p:tgtEl>
                                      </p:cBhvr>
                                    </p:animEffect>
                                  </p:childTnLst>
                                </p:cTn>
                              </p:par>
                              <p:par>
                                <p:cTn id="34" presetID="10" presetClass="entr" presetSubtype="0" fill="hold" grpId="0" nodeType="withEffect">
                                  <p:stCondLst>
                                    <p:cond delay="400"/>
                                  </p:stCondLst>
                                  <p:childTnLst>
                                    <p:set>
                                      <p:cBhvr>
                                        <p:cTn id="35" dur="1" fill="hold">
                                          <p:stCondLst>
                                            <p:cond delay="0"/>
                                          </p:stCondLst>
                                        </p:cTn>
                                        <p:tgtEl>
                                          <p:spTgt spid="24597"/>
                                        </p:tgtEl>
                                        <p:attrNameLst>
                                          <p:attrName>style.visibility</p:attrName>
                                        </p:attrNameLst>
                                      </p:cBhvr>
                                      <p:to>
                                        <p:strVal val="visible"/>
                                      </p:to>
                                    </p:set>
                                    <p:animEffect transition="in" filter="fade">
                                      <p:cBhvr>
                                        <p:cTn id="36" dur="500"/>
                                        <p:tgtEl>
                                          <p:spTgt spid="24597"/>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24598"/>
                                        </p:tgtEl>
                                        <p:attrNameLst>
                                          <p:attrName>style.visibility</p:attrName>
                                        </p:attrNameLst>
                                      </p:cBhvr>
                                      <p:to>
                                        <p:strVal val="visible"/>
                                      </p:to>
                                    </p:set>
                                    <p:animEffect transition="in" filter="fade">
                                      <p:cBhvr>
                                        <p:cTn id="39" dur="500"/>
                                        <p:tgtEl>
                                          <p:spTgt spid="24598"/>
                                        </p:tgtEl>
                                      </p:cBhvr>
                                    </p:animEffect>
                                  </p:childTnLst>
                                </p:cTn>
                              </p:par>
                              <p:par>
                                <p:cTn id="40" presetID="10" presetClass="entr" presetSubtype="0" fill="hold" grpId="0" nodeType="withEffect">
                                  <p:stCondLst>
                                    <p:cond delay="800"/>
                                  </p:stCondLst>
                                  <p:childTnLst>
                                    <p:set>
                                      <p:cBhvr>
                                        <p:cTn id="41" dur="1" fill="hold">
                                          <p:stCondLst>
                                            <p:cond delay="0"/>
                                          </p:stCondLst>
                                        </p:cTn>
                                        <p:tgtEl>
                                          <p:spTgt spid="24599"/>
                                        </p:tgtEl>
                                        <p:attrNameLst>
                                          <p:attrName>style.visibility</p:attrName>
                                        </p:attrNameLst>
                                      </p:cBhvr>
                                      <p:to>
                                        <p:strVal val="visible"/>
                                      </p:to>
                                    </p:set>
                                    <p:animEffect transition="in" filter="fade">
                                      <p:cBhvr>
                                        <p:cTn id="42" dur="500"/>
                                        <p:tgtEl>
                                          <p:spTgt spid="24599"/>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24591"/>
                                        </p:tgtEl>
                                        <p:attrNameLst>
                                          <p:attrName>style.visibility</p:attrName>
                                        </p:attrNameLst>
                                      </p:cBhvr>
                                      <p:to>
                                        <p:strVal val="visible"/>
                                      </p:to>
                                    </p:set>
                                    <p:animEffect transition="in" filter="fade">
                                      <p:cBhvr>
                                        <p:cTn id="45" dur="500"/>
                                        <p:tgtEl>
                                          <p:spTgt spid="24591"/>
                                        </p:tgtEl>
                                      </p:cBhvr>
                                    </p:animEffect>
                                  </p:childTnLst>
                                </p:cTn>
                              </p:par>
                              <p:par>
                                <p:cTn id="46" presetID="10" presetClass="entr" presetSubtype="0" fill="hold" grpId="0" nodeType="withEffect">
                                  <p:stCondLst>
                                    <p:cond delay="1000"/>
                                  </p:stCondLst>
                                  <p:childTnLst>
                                    <p:set>
                                      <p:cBhvr>
                                        <p:cTn id="47" dur="1" fill="hold">
                                          <p:stCondLst>
                                            <p:cond delay="0"/>
                                          </p:stCondLst>
                                        </p:cTn>
                                        <p:tgtEl>
                                          <p:spTgt spid="24590"/>
                                        </p:tgtEl>
                                        <p:attrNameLst>
                                          <p:attrName>style.visibility</p:attrName>
                                        </p:attrNameLst>
                                      </p:cBhvr>
                                      <p:to>
                                        <p:strVal val="visible"/>
                                      </p:to>
                                    </p:set>
                                    <p:animEffect transition="in" filter="fade">
                                      <p:cBhvr>
                                        <p:cTn id="48" dur="500"/>
                                        <p:tgtEl>
                                          <p:spTgt spid="24590"/>
                                        </p:tgtEl>
                                      </p:cBhvr>
                                    </p:animEffect>
                                  </p:childTnLst>
                                </p:cTn>
                              </p:par>
                              <p:par>
                                <p:cTn id="49" presetID="22" presetClass="entr" presetSubtype="8" fill="hold" grpId="0" nodeType="withEffect">
                                  <p:stCondLst>
                                    <p:cond delay="1200"/>
                                  </p:stCondLst>
                                  <p:childTnLst>
                                    <p:set>
                                      <p:cBhvr>
                                        <p:cTn id="50" dur="1" fill="hold">
                                          <p:stCondLst>
                                            <p:cond delay="0"/>
                                          </p:stCondLst>
                                        </p:cTn>
                                        <p:tgtEl>
                                          <p:spTgt spid="24595"/>
                                        </p:tgtEl>
                                        <p:attrNameLst>
                                          <p:attrName>style.visibility</p:attrName>
                                        </p:attrNameLst>
                                      </p:cBhvr>
                                      <p:to>
                                        <p:strVal val="visible"/>
                                      </p:to>
                                    </p:set>
                                    <p:animEffect transition="in" filter="wipe(left)">
                                      <p:cBhvr>
                                        <p:cTn id="51" dur="500"/>
                                        <p:tgtEl>
                                          <p:spTgt spid="24595"/>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24600"/>
                                        </p:tgtEl>
                                        <p:attrNameLst>
                                          <p:attrName>style.visibility</p:attrName>
                                        </p:attrNameLst>
                                      </p:cBhvr>
                                      <p:to>
                                        <p:strVal val="visible"/>
                                      </p:to>
                                    </p:set>
                                    <p:animEffect transition="in" filter="fade">
                                      <p:cBhvr>
                                        <p:cTn id="54" dur="500"/>
                                        <p:tgtEl>
                                          <p:spTgt spid="24600"/>
                                        </p:tgtEl>
                                      </p:cBhvr>
                                    </p:animEffect>
                                  </p:childTnLst>
                                </p:cTn>
                              </p:par>
                              <p:par>
                                <p:cTn id="55" presetID="10" presetClass="entr" presetSubtype="0" fill="hold" grpId="0" nodeType="withEffect">
                                  <p:stCondLst>
                                    <p:cond delay="1600"/>
                                  </p:stCondLst>
                                  <p:childTnLst>
                                    <p:set>
                                      <p:cBhvr>
                                        <p:cTn id="56" dur="1" fill="hold">
                                          <p:stCondLst>
                                            <p:cond delay="0"/>
                                          </p:stCondLst>
                                        </p:cTn>
                                        <p:tgtEl>
                                          <p:spTgt spid="24601"/>
                                        </p:tgtEl>
                                        <p:attrNameLst>
                                          <p:attrName>style.visibility</p:attrName>
                                        </p:attrNameLst>
                                      </p:cBhvr>
                                      <p:to>
                                        <p:strVal val="visible"/>
                                      </p:to>
                                    </p:set>
                                    <p:animEffect transition="in" filter="fade">
                                      <p:cBhvr>
                                        <p:cTn id="57" dur="500"/>
                                        <p:tgtEl>
                                          <p:spTgt spid="24601"/>
                                        </p:tgtEl>
                                      </p:cBhvr>
                                    </p:animEffect>
                                  </p:childTnLst>
                                </p:cTn>
                              </p:par>
                              <p:par>
                                <p:cTn id="58" presetID="10" presetClass="entr" presetSubtype="0" fill="hold" grpId="0" nodeType="withEffect">
                                  <p:stCondLst>
                                    <p:cond delay="1800"/>
                                  </p:stCondLst>
                                  <p:childTnLst>
                                    <p:set>
                                      <p:cBhvr>
                                        <p:cTn id="59" dur="1" fill="hold">
                                          <p:stCondLst>
                                            <p:cond delay="0"/>
                                          </p:stCondLst>
                                        </p:cTn>
                                        <p:tgtEl>
                                          <p:spTgt spid="24602"/>
                                        </p:tgtEl>
                                        <p:attrNameLst>
                                          <p:attrName>style.visibility</p:attrName>
                                        </p:attrNameLst>
                                      </p:cBhvr>
                                      <p:to>
                                        <p:strVal val="visible"/>
                                      </p:to>
                                    </p:set>
                                    <p:animEffect transition="in" filter="fade">
                                      <p:cBhvr>
                                        <p:cTn id="60" dur="500"/>
                                        <p:tgtEl>
                                          <p:spTgt spid="24602"/>
                                        </p:tgtEl>
                                      </p:cBhvr>
                                    </p:animEffect>
                                  </p:childTnLst>
                                </p:cTn>
                              </p:par>
                              <p:par>
                                <p:cTn id="61" presetID="10" presetClass="entr" presetSubtype="0" fill="hold" grpId="0" nodeType="withEffect">
                                  <p:stCondLst>
                                    <p:cond delay="2000"/>
                                  </p:stCondLst>
                                  <p:childTnLst>
                                    <p:set>
                                      <p:cBhvr>
                                        <p:cTn id="62" dur="1" fill="hold">
                                          <p:stCondLst>
                                            <p:cond delay="0"/>
                                          </p:stCondLst>
                                        </p:cTn>
                                        <p:tgtEl>
                                          <p:spTgt spid="24593"/>
                                        </p:tgtEl>
                                        <p:attrNameLst>
                                          <p:attrName>style.visibility</p:attrName>
                                        </p:attrNameLst>
                                      </p:cBhvr>
                                      <p:to>
                                        <p:strVal val="visible"/>
                                      </p:to>
                                    </p:set>
                                    <p:animEffect transition="in" filter="fade">
                                      <p:cBhvr>
                                        <p:cTn id="63" dur="500"/>
                                        <p:tgtEl>
                                          <p:spTgt spid="24593"/>
                                        </p:tgtEl>
                                      </p:cBhvr>
                                    </p:animEffect>
                                  </p:childTnLst>
                                </p:cTn>
                              </p:par>
                              <p:par>
                                <p:cTn id="64" presetID="10" presetClass="entr" presetSubtype="0" fill="hold" grpId="0" nodeType="withEffect">
                                  <p:stCondLst>
                                    <p:cond delay="2000"/>
                                  </p:stCondLst>
                                  <p:childTnLst>
                                    <p:set>
                                      <p:cBhvr>
                                        <p:cTn id="65" dur="1" fill="hold">
                                          <p:stCondLst>
                                            <p:cond delay="0"/>
                                          </p:stCondLst>
                                        </p:cTn>
                                        <p:tgtEl>
                                          <p:spTgt spid="24592"/>
                                        </p:tgtEl>
                                        <p:attrNameLst>
                                          <p:attrName>style.visibility</p:attrName>
                                        </p:attrNameLst>
                                      </p:cBhvr>
                                      <p:to>
                                        <p:strVal val="visible"/>
                                      </p:to>
                                    </p:set>
                                    <p:animEffect transition="in" filter="fade">
                                      <p:cBhvr>
                                        <p:cTn id="66" dur="500"/>
                                        <p:tgtEl>
                                          <p:spTgt spid="2459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56" presetClass="path" presetSubtype="0" accel="50000" decel="50000" fill="hold" grpId="3" nodeType="clickEffect">
                                  <p:stCondLst>
                                    <p:cond delay="0"/>
                                  </p:stCondLst>
                                  <p:childTnLst>
                                    <p:animMotion origin="layout" path="M 0.32968 0.16111 L 0.38975 0.08935 " pathEditMode="relative" rAng="0" ptsTypes="AA">
                                      <p:cBhvr>
                                        <p:cTn id="70" dur="1000" fill="hold"/>
                                        <p:tgtEl>
                                          <p:spTgt spid="24584"/>
                                        </p:tgtEl>
                                        <p:attrNameLst>
                                          <p:attrName>ppt_x,ppt_y</p:attrName>
                                        </p:attrNameLst>
                                      </p:cBhvr>
                                      <p:rCtr x="3000" y="-3200"/>
                                    </p:animMotion>
                                  </p:childTnLst>
                                </p:cTn>
                              </p:par>
                              <p:par>
                                <p:cTn id="71" presetID="22" presetClass="entr" presetSubtype="8" fill="hold" grpId="0" nodeType="withEffect">
                                  <p:stCondLst>
                                    <p:cond delay="200"/>
                                  </p:stCondLst>
                                  <p:childTnLst>
                                    <p:set>
                                      <p:cBhvr>
                                        <p:cTn id="72" dur="1" fill="hold">
                                          <p:stCondLst>
                                            <p:cond delay="0"/>
                                          </p:stCondLst>
                                        </p:cTn>
                                        <p:tgtEl>
                                          <p:spTgt spid="24596"/>
                                        </p:tgtEl>
                                        <p:attrNameLst>
                                          <p:attrName>style.visibility</p:attrName>
                                        </p:attrNameLst>
                                      </p:cBhvr>
                                      <p:to>
                                        <p:strVal val="visible"/>
                                      </p:to>
                                    </p:set>
                                    <p:animEffect transition="in" filter="wipe(left)">
                                      <p:cBhvr>
                                        <p:cTn id="73" dur="500"/>
                                        <p:tgtEl>
                                          <p:spTgt spid="24596"/>
                                        </p:tgtEl>
                                      </p:cBhvr>
                                    </p:animEffect>
                                  </p:childTnLst>
                                </p:cTn>
                              </p:par>
                              <p:par>
                                <p:cTn id="74" presetID="10" presetClass="entr" presetSubtype="0" fill="hold" grpId="0" nodeType="withEffect">
                                  <p:stCondLst>
                                    <p:cond delay="400"/>
                                  </p:stCondLst>
                                  <p:childTnLst>
                                    <p:set>
                                      <p:cBhvr>
                                        <p:cTn id="75" dur="1" fill="hold">
                                          <p:stCondLst>
                                            <p:cond delay="0"/>
                                          </p:stCondLst>
                                        </p:cTn>
                                        <p:tgtEl>
                                          <p:spTgt spid="24603"/>
                                        </p:tgtEl>
                                        <p:attrNameLst>
                                          <p:attrName>style.visibility</p:attrName>
                                        </p:attrNameLst>
                                      </p:cBhvr>
                                      <p:to>
                                        <p:strVal val="visible"/>
                                      </p:to>
                                    </p:set>
                                    <p:animEffect transition="in" filter="fade">
                                      <p:cBhvr>
                                        <p:cTn id="76" dur="500"/>
                                        <p:tgtEl>
                                          <p:spTgt spid="24603"/>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24604"/>
                                        </p:tgtEl>
                                        <p:attrNameLst>
                                          <p:attrName>style.visibility</p:attrName>
                                        </p:attrNameLst>
                                      </p:cBhvr>
                                      <p:to>
                                        <p:strVal val="visible"/>
                                      </p:to>
                                    </p:set>
                                    <p:animEffect transition="in" filter="fade">
                                      <p:cBhvr>
                                        <p:cTn id="79" dur="500"/>
                                        <p:tgtEl>
                                          <p:spTgt spid="24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4" grpId="0" animBg="1"/>
      <p:bldP spid="24584" grpId="1" animBg="1"/>
      <p:bldP spid="24584" grpId="2" animBg="1"/>
      <p:bldP spid="24584" grpId="3" animBg="1"/>
      <p:bldP spid="24585" grpId="0" animBg="1"/>
      <p:bldP spid="24586" grpId="0" animBg="1"/>
      <p:bldP spid="24587" grpId="0" animBg="1"/>
      <p:bldP spid="24588" grpId="0" animBg="1"/>
      <p:bldP spid="24589" grpId="0" animBg="1"/>
      <p:bldP spid="24590" grpId="0" animBg="1"/>
      <p:bldP spid="24591" grpId="0" animBg="1"/>
      <p:bldP spid="24592" grpId="0" animBg="1"/>
      <p:bldP spid="24593" grpId="0" animBg="1"/>
      <p:bldP spid="24594" grpId="0" animBg="1"/>
      <p:bldP spid="24595" grpId="0" animBg="1"/>
      <p:bldP spid="24596" grpId="0" animBg="1"/>
      <p:bldP spid="24597" grpId="0" animBg="1"/>
      <p:bldP spid="24598" grpId="0" animBg="1"/>
      <p:bldP spid="24599" grpId="0" animBg="1"/>
      <p:bldP spid="24600" grpId="0" animBg="1"/>
      <p:bldP spid="24601" grpId="0" animBg="1"/>
      <p:bldP spid="24602" grpId="0" animBg="1"/>
      <p:bldP spid="24603" grpId="0" animBg="1"/>
      <p:bldP spid="2460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sz="2400" dirty="0"/>
              <a:t>初始化参数：</a:t>
            </a:r>
            <a:endParaRPr lang="en-US" altLang="zh-CN" sz="2400" dirty="0"/>
          </a:p>
          <a:p>
            <a:pPr lvl="1">
              <a:lnSpc>
                <a:spcPct val="150000"/>
              </a:lnSpc>
            </a:pPr>
            <a:r>
              <a:rPr lang="zh-CN" altLang="en-US" sz="2000" dirty="0"/>
              <a:t>粒子群大小</a:t>
            </a:r>
            <a:r>
              <a:rPr lang="en-US" altLang="zh-CN" sz="2000" dirty="0"/>
              <a:t>(swarm size)</a:t>
            </a:r>
          </a:p>
          <a:p>
            <a:pPr lvl="1">
              <a:lnSpc>
                <a:spcPct val="150000"/>
              </a:lnSpc>
            </a:pPr>
            <a:r>
              <a:rPr lang="zh-CN" altLang="en-US" sz="2000" dirty="0"/>
              <a:t>初始位置</a:t>
            </a:r>
            <a:r>
              <a:rPr lang="en-US" altLang="zh-CN" sz="2000" dirty="0"/>
              <a:t>(position of particle)</a:t>
            </a:r>
          </a:p>
          <a:p>
            <a:pPr lvl="1">
              <a:lnSpc>
                <a:spcPct val="150000"/>
              </a:lnSpc>
            </a:pPr>
            <a:r>
              <a:rPr lang="zh-CN" altLang="en-US" sz="2000" dirty="0"/>
              <a:t>初始速度（方向</a:t>
            </a:r>
            <a:r>
              <a:rPr lang="en-US" altLang="zh-CN" sz="2000" dirty="0"/>
              <a:t>velocity of particle</a:t>
            </a:r>
            <a:r>
              <a:rPr lang="zh-CN" altLang="en-US" sz="2000" dirty="0"/>
              <a:t>）</a:t>
            </a:r>
            <a:endParaRPr lang="en-US" altLang="zh-CN" sz="2000" dirty="0"/>
          </a:p>
          <a:p>
            <a:pPr lvl="1">
              <a:lnSpc>
                <a:spcPct val="150000"/>
              </a:lnSpc>
            </a:pPr>
            <a:r>
              <a:rPr lang="zh-CN" altLang="en-US" sz="2000" dirty="0"/>
              <a:t>最大迭代次数</a:t>
            </a:r>
            <a:r>
              <a:rPr lang="en-US" altLang="zh-CN" sz="2000" dirty="0"/>
              <a:t>(maximum number of  iterations)</a:t>
            </a:r>
          </a:p>
          <a:p>
            <a:pPr>
              <a:lnSpc>
                <a:spcPct val="150000"/>
              </a:lnSpc>
            </a:pPr>
            <a:r>
              <a:rPr lang="zh-CN" altLang="en-US" sz="2400" dirty="0"/>
              <a:t>控制参数：</a:t>
            </a:r>
            <a:endParaRPr lang="en-US" altLang="zh-CN" sz="2400" dirty="0"/>
          </a:p>
          <a:p>
            <a:pPr lvl="1">
              <a:lnSpc>
                <a:spcPct val="150000"/>
              </a:lnSpc>
            </a:pPr>
            <a:r>
              <a:rPr lang="zh-CN" altLang="en-US" sz="2000" dirty="0"/>
              <a:t>粒子群大小</a:t>
            </a:r>
            <a:endParaRPr lang="en-US" altLang="zh-CN" sz="2000" dirty="0"/>
          </a:p>
          <a:p>
            <a:pPr lvl="1">
              <a:lnSpc>
                <a:spcPct val="150000"/>
              </a:lnSpc>
            </a:pPr>
            <a:r>
              <a:rPr lang="zh-CN" altLang="en-US" sz="2000" dirty="0"/>
              <a:t>惯性因子</a:t>
            </a:r>
            <a:r>
              <a:rPr lang="en-US" altLang="zh-CN" sz="2000" dirty="0"/>
              <a:t>ω</a:t>
            </a:r>
          </a:p>
          <a:p>
            <a:pPr lvl="1">
              <a:lnSpc>
                <a:spcPct val="150000"/>
              </a:lnSpc>
            </a:pPr>
            <a:r>
              <a:rPr lang="zh-CN" altLang="en-US" sz="2000" dirty="0"/>
              <a:t>加速度系数</a:t>
            </a:r>
            <a:r>
              <a:rPr lang="en-US" altLang="zh-CN" sz="2000" dirty="0"/>
              <a:t>c1,c2</a:t>
            </a:r>
          </a:p>
          <a:p>
            <a:pPr lvl="1">
              <a:lnSpc>
                <a:spcPct val="150000"/>
              </a:lnSpc>
            </a:pPr>
            <a:r>
              <a:rPr lang="zh-CN" altLang="en-US" sz="2000" dirty="0"/>
              <a:t>已迭代次数</a:t>
            </a:r>
          </a:p>
        </p:txBody>
      </p:sp>
      <p:sp>
        <p:nvSpPr>
          <p:cNvPr id="3" name="标题 2"/>
          <p:cNvSpPr>
            <a:spLocks noGrp="1"/>
          </p:cNvSpPr>
          <p:nvPr>
            <p:ph type="title"/>
          </p:nvPr>
        </p:nvSpPr>
        <p:spPr/>
        <p:txBody>
          <a:bodyPr/>
          <a:lstStyle/>
          <a:p>
            <a:r>
              <a:rPr lang="zh-CN" altLang="en-US" dirty="0"/>
              <a:t>粒子群算法</a:t>
            </a:r>
          </a:p>
        </p:txBody>
      </p:sp>
      <p:graphicFrame>
        <p:nvGraphicFramePr>
          <p:cNvPr id="4" name="Object 8"/>
          <p:cNvGraphicFramePr>
            <a:graphicFrameLocks noChangeAspect="1"/>
          </p:cNvGraphicFramePr>
          <p:nvPr>
            <p:extLst>
              <p:ext uri="{D42A27DB-BD31-4B8C-83A1-F6EECF244321}">
                <p14:modId xmlns:p14="http://schemas.microsoft.com/office/powerpoint/2010/main" val="2676160445"/>
              </p:ext>
            </p:extLst>
          </p:nvPr>
        </p:nvGraphicFramePr>
        <p:xfrm>
          <a:off x="5666232" y="2316480"/>
          <a:ext cx="1828800" cy="469900"/>
        </p:xfrm>
        <a:graphic>
          <a:graphicData uri="http://schemas.openxmlformats.org/presentationml/2006/ole">
            <mc:AlternateContent xmlns:mc="http://schemas.openxmlformats.org/markup-compatibility/2006">
              <mc:Choice xmlns:v="urn:schemas-microsoft-com:vml" Requires="v">
                <p:oleObj spid="_x0000_s78880" r:id="rId3" imgW="940934" imgH="241827" progId="Equation.DSMT4">
                  <p:embed/>
                </p:oleObj>
              </mc:Choice>
              <mc:Fallback>
                <p:oleObj r:id="rId3" imgW="940934" imgH="24182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232" y="2316480"/>
                        <a:ext cx="18288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1435838631"/>
              </p:ext>
            </p:extLst>
          </p:nvPr>
        </p:nvGraphicFramePr>
        <p:xfrm>
          <a:off x="5742432" y="1762193"/>
          <a:ext cx="1752600" cy="455613"/>
        </p:xfrm>
        <a:graphic>
          <a:graphicData uri="http://schemas.openxmlformats.org/presentationml/2006/ole">
            <mc:AlternateContent xmlns:mc="http://schemas.openxmlformats.org/markup-compatibility/2006">
              <mc:Choice xmlns:v="urn:schemas-microsoft-com:vml" Requires="v">
                <p:oleObj spid="_x0000_s78881" r:id="rId5" imgW="928222" imgH="241827" progId="Equation.DSMT4">
                  <p:embed/>
                </p:oleObj>
              </mc:Choice>
              <mc:Fallback>
                <p:oleObj r:id="rId5" imgW="928222" imgH="24182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2432" y="1762193"/>
                        <a:ext cx="17526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8904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150000"/>
              </a:lnSpc>
            </a:pPr>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构成要素（控制参数）</a:t>
            </a:r>
            <a:r>
              <a:rPr lang="en-US" altLang="zh-CN" sz="2400" dirty="0">
                <a:ea typeface="楷体_GB2312" pitchFamily="1" charset="-122"/>
              </a:rPr>
              <a:t>:</a:t>
            </a:r>
            <a:endParaRPr lang="zh-CN" altLang="en-US" sz="2400" dirty="0"/>
          </a:p>
        </p:txBody>
      </p:sp>
      <p:sp>
        <p:nvSpPr>
          <p:cNvPr id="28674" name="Rectangle 2"/>
          <p:cNvSpPr>
            <a:spLocks noChangeArrowheads="1"/>
          </p:cNvSpPr>
          <p:nvPr/>
        </p:nvSpPr>
        <p:spPr bwMode="auto">
          <a:xfrm>
            <a:off x="1260020" y="1373485"/>
            <a:ext cx="27767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buFont typeface="Wingdings" panose="05000000000000000000" pitchFamily="2" charset="2"/>
              <a:buChar char="p"/>
            </a:pPr>
            <a:r>
              <a:rPr lang="zh-CN" altLang="en-US" sz="2400" b="1" dirty="0">
                <a:latin typeface="Adobe 楷体 Std R" charset="-122"/>
                <a:ea typeface="Adobe 楷体 Std R" charset="-122"/>
              </a:rPr>
              <a:t>群体大小 </a:t>
            </a:r>
            <a:r>
              <a:rPr lang="zh-CN" altLang="en-US" sz="2400" b="1" i="1" dirty="0">
                <a:latin typeface="Adobe 楷体 Std R" charset="-122"/>
                <a:ea typeface="Adobe 楷体 Std R" charset="-122"/>
              </a:rPr>
              <a:t>m</a:t>
            </a:r>
            <a:r>
              <a:rPr lang="zh-CN" altLang="en-US" sz="2400" dirty="0">
                <a:latin typeface="Adobe 楷体 Std R" charset="-122"/>
                <a:ea typeface="Adobe 楷体 Std R" charset="-122"/>
              </a:rPr>
              <a:t> </a:t>
            </a:r>
            <a:r>
              <a:rPr lang="zh-CN" altLang="en-US" sz="2400" b="1" dirty="0">
                <a:latin typeface="Adobe 楷体 Std R" charset="-122"/>
                <a:ea typeface="Adobe 楷体 Std R" charset="-122"/>
              </a:rPr>
              <a:t>   </a:t>
            </a:r>
            <a:r>
              <a:rPr lang="zh-CN" altLang="en-US" sz="2400" b="1" dirty="0">
                <a:latin typeface="Times New Roman" panose="02020603050405020304" pitchFamily="18" charset="0"/>
                <a:ea typeface="楷体_GB2312" pitchFamily="1" charset="-122"/>
              </a:rPr>
              <a:t> </a:t>
            </a:r>
          </a:p>
        </p:txBody>
      </p:sp>
      <p:sp>
        <p:nvSpPr>
          <p:cNvPr id="28675" name="Rectangle 3"/>
          <p:cNvSpPr>
            <a:spLocks noChangeArrowheads="1"/>
          </p:cNvSpPr>
          <p:nvPr/>
        </p:nvSpPr>
        <p:spPr bwMode="auto">
          <a:xfrm>
            <a:off x="1916610" y="2090068"/>
            <a:ext cx="28328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i="1" dirty="0">
                <a:latin typeface="Times New Roman" panose="02020603050405020304" pitchFamily="18" charset="0"/>
                <a:ea typeface="楷体_GB2312" pitchFamily="1" charset="-122"/>
              </a:rPr>
              <a:t>m </a:t>
            </a:r>
            <a:r>
              <a:rPr lang="zh-CN" altLang="zh-CN" sz="2000" dirty="0">
                <a:latin typeface="Times New Roman" panose="02020603050405020304" pitchFamily="18" charset="0"/>
                <a:ea typeface="楷体_GB2312" pitchFamily="1" charset="-122"/>
              </a:rPr>
              <a:t>是一个</a:t>
            </a:r>
            <a:r>
              <a:rPr lang="zh-CN" altLang="zh-CN" sz="2000" dirty="0">
                <a:solidFill>
                  <a:srgbClr val="002060"/>
                </a:solidFill>
                <a:latin typeface="Times New Roman" panose="02020603050405020304" pitchFamily="18" charset="0"/>
                <a:ea typeface="楷体_GB2312" pitchFamily="1" charset="-122"/>
              </a:rPr>
              <a:t>整型</a:t>
            </a:r>
            <a:r>
              <a:rPr lang="zh-CN" altLang="zh-CN" sz="2000" dirty="0">
                <a:latin typeface="Times New Roman" panose="02020603050405020304" pitchFamily="18" charset="0"/>
                <a:ea typeface="楷体_GB2312" pitchFamily="1" charset="-122"/>
              </a:rPr>
              <a:t>参数．   </a:t>
            </a:r>
            <a:r>
              <a:rPr lang="zh-CN" altLang="zh-CN" sz="2000" dirty="0">
                <a:solidFill>
                  <a:schemeClr val="bg1"/>
                </a:solidFill>
                <a:latin typeface="Times New Roman" panose="02020603050405020304" pitchFamily="18" charset="0"/>
                <a:ea typeface="楷体_GB2312" pitchFamily="1" charset="-122"/>
              </a:rPr>
              <a:t>  </a:t>
            </a:r>
          </a:p>
        </p:txBody>
      </p:sp>
      <p:sp>
        <p:nvSpPr>
          <p:cNvPr id="28677" name="Rectangle 5"/>
          <p:cNvSpPr>
            <a:spLocks noChangeArrowheads="1"/>
          </p:cNvSpPr>
          <p:nvPr/>
        </p:nvSpPr>
        <p:spPr bwMode="auto">
          <a:xfrm>
            <a:off x="1963738" y="3913952"/>
            <a:ext cx="13692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i="1" dirty="0">
                <a:latin typeface="Times New Roman" panose="02020603050405020304" pitchFamily="18" charset="0"/>
                <a:ea typeface="楷体_GB2312" pitchFamily="1" charset="-122"/>
              </a:rPr>
              <a:t>m </a:t>
            </a:r>
            <a:r>
              <a:rPr lang="zh-CN" altLang="zh-CN" sz="2000" dirty="0">
                <a:latin typeface="Times New Roman" panose="02020603050405020304" pitchFamily="18" charset="0"/>
                <a:ea typeface="楷体_GB2312" pitchFamily="1" charset="-122"/>
              </a:rPr>
              <a:t>很大:   </a:t>
            </a:r>
            <a:r>
              <a:rPr lang="zh-CN" altLang="zh-CN" sz="2000" dirty="0">
                <a:solidFill>
                  <a:schemeClr val="bg1"/>
                </a:solidFill>
                <a:latin typeface="Times New Roman" panose="02020603050405020304" pitchFamily="18" charset="0"/>
                <a:ea typeface="楷体_GB2312" pitchFamily="1" charset="-122"/>
              </a:rPr>
              <a:t>  </a:t>
            </a:r>
          </a:p>
        </p:txBody>
      </p:sp>
      <p:sp>
        <p:nvSpPr>
          <p:cNvPr id="28678" name="Rectangle 6"/>
          <p:cNvSpPr>
            <a:spLocks noChangeArrowheads="1"/>
          </p:cNvSpPr>
          <p:nvPr/>
        </p:nvSpPr>
        <p:spPr bwMode="auto">
          <a:xfrm>
            <a:off x="2360614" y="5109339"/>
            <a:ext cx="68531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Times New Roman" panose="02020603050405020304" pitchFamily="18" charset="0"/>
                <a:ea typeface="楷体_GB2312" pitchFamily="1" charset="-122"/>
              </a:rPr>
              <a:t>当群体数目增长至一定水平时，再增长将</a:t>
            </a:r>
            <a:r>
              <a:rPr lang="zh-CN" altLang="zh-CN" sz="2000" dirty="0">
                <a:ea typeface="楷体_GB2312" pitchFamily="1" charset="-122"/>
              </a:rPr>
              <a:t>不再有显著的作用</a:t>
            </a:r>
          </a:p>
        </p:txBody>
      </p:sp>
      <p:sp>
        <p:nvSpPr>
          <p:cNvPr id="28679" name="Rectangle 7"/>
          <p:cNvSpPr>
            <a:spLocks noChangeArrowheads="1"/>
          </p:cNvSpPr>
          <p:nvPr/>
        </p:nvSpPr>
        <p:spPr bwMode="auto">
          <a:xfrm>
            <a:off x="6005513" y="4452938"/>
            <a:ext cx="2684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800" b="1">
                <a:solidFill>
                  <a:schemeClr val="bg1"/>
                </a:solidFill>
                <a:ea typeface="楷体_GB2312" pitchFamily="1" charset="-122"/>
              </a:rPr>
              <a:t>但收敛速度慢．</a:t>
            </a:r>
          </a:p>
        </p:txBody>
      </p:sp>
      <p:grpSp>
        <p:nvGrpSpPr>
          <p:cNvPr id="2" name="组合 1"/>
          <p:cNvGrpSpPr/>
          <p:nvPr/>
        </p:nvGrpSpPr>
        <p:grpSpPr>
          <a:xfrm>
            <a:off x="1909763" y="2723327"/>
            <a:ext cx="4555550" cy="835909"/>
            <a:chOff x="1909763" y="2723327"/>
            <a:chExt cx="4555550" cy="835909"/>
          </a:xfrm>
        </p:grpSpPr>
        <p:sp>
          <p:nvSpPr>
            <p:cNvPr id="28676" name="Rectangle 4"/>
            <p:cNvSpPr>
              <a:spLocks noChangeArrowheads="1"/>
            </p:cNvSpPr>
            <p:nvPr/>
          </p:nvSpPr>
          <p:spPr bwMode="auto">
            <a:xfrm>
              <a:off x="1909763" y="2723327"/>
              <a:ext cx="12410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i="1" dirty="0">
                  <a:latin typeface="Times New Roman" panose="02020603050405020304" pitchFamily="18" charset="0"/>
                  <a:ea typeface="楷体_GB2312" pitchFamily="1" charset="-122"/>
                </a:rPr>
                <a:t>m</a:t>
              </a:r>
              <a:r>
                <a:rPr lang="zh-CN" altLang="zh-CN" sz="2000" dirty="0">
                  <a:latin typeface="Times New Roman" panose="02020603050405020304" pitchFamily="18" charset="0"/>
                  <a:ea typeface="楷体_GB2312" pitchFamily="1" charset="-122"/>
                </a:rPr>
                <a:t> 很小:  </a:t>
              </a:r>
              <a:r>
                <a:rPr lang="zh-CN" altLang="zh-CN" sz="2000" dirty="0">
                  <a:solidFill>
                    <a:schemeClr val="bg1"/>
                  </a:solidFill>
                  <a:latin typeface="Times New Roman" panose="02020603050405020304" pitchFamily="18" charset="0"/>
                  <a:ea typeface="楷体_GB2312" pitchFamily="1" charset="-122"/>
                </a:rPr>
                <a:t> </a:t>
              </a:r>
            </a:p>
          </p:txBody>
        </p:sp>
        <p:sp>
          <p:nvSpPr>
            <p:cNvPr id="28681" name="Rectangle 9"/>
            <p:cNvSpPr>
              <a:spLocks noChangeArrowheads="1"/>
            </p:cNvSpPr>
            <p:nvPr/>
          </p:nvSpPr>
          <p:spPr bwMode="auto">
            <a:xfrm>
              <a:off x="2946401" y="3159126"/>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000" dirty="0">
                  <a:ea typeface="楷体_GB2312" pitchFamily="1" charset="-122"/>
                </a:rPr>
                <a:t>陷入局</a:t>
              </a:r>
              <a:r>
                <a:rPr lang="zh-CN" altLang="en-US" sz="2000" dirty="0">
                  <a:ea typeface="楷体_GB2312" pitchFamily="1" charset="-122"/>
                </a:rPr>
                <a:t>部最</a:t>
              </a:r>
              <a:r>
                <a:rPr lang="zh-CN" altLang="zh-CN" sz="2000" dirty="0">
                  <a:ea typeface="楷体_GB2312" pitchFamily="1" charset="-122"/>
                </a:rPr>
                <a:t>优的可能性很大．</a:t>
              </a:r>
            </a:p>
          </p:txBody>
        </p:sp>
      </p:grpSp>
      <p:sp>
        <p:nvSpPr>
          <p:cNvPr id="28682" name="Rectangle 10"/>
          <p:cNvSpPr>
            <a:spLocks noChangeArrowheads="1"/>
          </p:cNvSpPr>
          <p:nvPr/>
        </p:nvSpPr>
        <p:spPr bwMode="auto">
          <a:xfrm>
            <a:off x="2360613" y="4478338"/>
            <a:ext cx="2811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000" dirty="0">
                <a:latin typeface="Times New Roman" panose="02020603050405020304" pitchFamily="18" charset="0"/>
                <a:ea typeface="楷体_GB2312" pitchFamily="1" charset="-122"/>
              </a:rPr>
              <a:t> PSO的优化能力很好，</a:t>
            </a:r>
          </a:p>
        </p:txBody>
      </p:sp>
      <p:sp>
        <p:nvSpPr>
          <p:cNvPr id="13"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4213328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86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6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5" grpId="1"/>
      <p:bldP spid="28677" grpId="0"/>
      <p:bldP spid="28678" grpId="0"/>
      <p:bldP spid="286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lnSpc>
                <a:spcPct val="150000"/>
              </a:lnSpc>
            </a:pPr>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sp>
        <p:nvSpPr>
          <p:cNvPr id="29698" name="AutoShape 2" descr="紫色网格"/>
          <p:cNvSpPr>
            <a:spLocks noChangeArrowheads="1"/>
          </p:cNvSpPr>
          <p:nvPr/>
        </p:nvSpPr>
        <p:spPr bwMode="auto">
          <a:xfrm>
            <a:off x="7159625" y="3682425"/>
            <a:ext cx="3600450" cy="2407479"/>
          </a:xfrm>
          <a:prstGeom prst="wedgeRoundRectCallout">
            <a:avLst>
              <a:gd name="adj1" fmla="val -88138"/>
              <a:gd name="adj2" fmla="val -43236"/>
              <a:gd name="adj3" fmla="val 16667"/>
            </a:avLst>
          </a:prstGeom>
          <a:blipFill dpi="0" rotWithShape="1">
            <a:blip r:embed="rId4"/>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800">
              <a:ea typeface="楷体_GB2312" pitchFamily="1" charset="-122"/>
            </a:endParaRPr>
          </a:p>
        </p:txBody>
      </p:sp>
      <p:grpSp>
        <p:nvGrpSpPr>
          <p:cNvPr id="29700" name="Group 4"/>
          <p:cNvGrpSpPr>
            <a:grpSpLocks/>
          </p:cNvGrpSpPr>
          <p:nvPr/>
        </p:nvGrpSpPr>
        <p:grpSpPr bwMode="auto">
          <a:xfrm>
            <a:off x="1301246" y="1403588"/>
            <a:ext cx="6724650" cy="534989"/>
            <a:chOff x="0" y="11"/>
            <a:chExt cx="4236" cy="337"/>
          </a:xfrm>
        </p:grpSpPr>
        <p:sp>
          <p:nvSpPr>
            <p:cNvPr id="29701" name="Rectangle 5"/>
            <p:cNvSpPr>
              <a:spLocks noChangeArrowheads="1"/>
            </p:cNvSpPr>
            <p:nvPr/>
          </p:nvSpPr>
          <p:spPr bwMode="auto">
            <a:xfrm>
              <a:off x="0" y="19"/>
              <a:ext cx="4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457200" indent="-4572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  </a:t>
              </a:r>
              <a:r>
                <a:rPr lang="zh-CN" altLang="en-US" sz="2400" b="1" dirty="0">
                  <a:latin typeface="Times New Roman" panose="02020603050405020304" pitchFamily="18" charset="0"/>
                  <a:ea typeface="楷体_GB2312" pitchFamily="1" charset="-122"/>
                </a:rPr>
                <a:t>权重因子</a:t>
              </a:r>
              <a:r>
                <a:rPr lang="zh-CN" altLang="en-US" sz="2400" dirty="0">
                  <a:latin typeface="Times New Roman" panose="02020603050405020304" pitchFamily="18" charset="0"/>
                  <a:ea typeface="楷体_GB2312" pitchFamily="1" charset="-122"/>
                </a:rPr>
                <a:t>：惯性因子    、学习因子                 </a:t>
              </a:r>
            </a:p>
          </p:txBody>
        </p:sp>
        <p:graphicFrame>
          <p:nvGraphicFramePr>
            <p:cNvPr id="29702" name="Object 6"/>
            <p:cNvGraphicFramePr>
              <a:graphicFrameLocks noChangeAspect="1"/>
            </p:cNvGraphicFramePr>
            <p:nvPr>
              <p:extLst>
                <p:ext uri="{D42A27DB-BD31-4B8C-83A1-F6EECF244321}">
                  <p14:modId xmlns:p14="http://schemas.microsoft.com/office/powerpoint/2010/main" val="4093526356"/>
                </p:ext>
              </p:extLst>
            </p:nvPr>
          </p:nvGraphicFramePr>
          <p:xfrm>
            <a:off x="2231" y="19"/>
            <a:ext cx="250" cy="329"/>
          </p:xfrm>
          <a:graphic>
            <a:graphicData uri="http://schemas.openxmlformats.org/presentationml/2006/ole">
              <mc:AlternateContent xmlns:mc="http://schemas.openxmlformats.org/markup-compatibility/2006">
                <mc:Choice xmlns:v="urn:schemas-microsoft-com:vml" Requires="v">
                  <p:oleObj spid="_x0000_s58660" r:id="rId5" imgW="3657917" imgH="3353117" progId="Equation.DSMT4">
                    <p:embed/>
                  </p:oleObj>
                </mc:Choice>
                <mc:Fallback>
                  <p:oleObj r:id="rId5" imgW="3657917" imgH="3353117"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231" y="19"/>
                          <a:ext cx="250"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3" name="Object 7"/>
            <p:cNvGraphicFramePr>
              <a:graphicFrameLocks noChangeAspect="1"/>
            </p:cNvGraphicFramePr>
            <p:nvPr>
              <p:extLst>
                <p:ext uri="{D42A27DB-BD31-4B8C-83A1-F6EECF244321}">
                  <p14:modId xmlns:p14="http://schemas.microsoft.com/office/powerpoint/2010/main" val="1674006033"/>
                </p:ext>
              </p:extLst>
            </p:nvPr>
          </p:nvGraphicFramePr>
          <p:xfrm>
            <a:off x="3408" y="11"/>
            <a:ext cx="292" cy="329"/>
          </p:xfrm>
          <a:graphic>
            <a:graphicData uri="http://schemas.openxmlformats.org/presentationml/2006/ole">
              <mc:AlternateContent xmlns:mc="http://schemas.openxmlformats.org/markup-compatibility/2006">
                <mc:Choice xmlns:v="urn:schemas-microsoft-com:vml" Requires="v">
                  <p:oleObj spid="_x0000_s58661" r:id="rId7" imgW="178504" imgH="229414" progId="Equation.DSMT4">
                    <p:embed/>
                  </p:oleObj>
                </mc:Choice>
                <mc:Fallback>
                  <p:oleObj r:id="rId7" imgW="178504" imgH="229414"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408"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8"/>
            <p:cNvGraphicFramePr>
              <a:graphicFrameLocks noChangeAspect="1"/>
            </p:cNvGraphicFramePr>
            <p:nvPr>
              <p:extLst>
                <p:ext uri="{D42A27DB-BD31-4B8C-83A1-F6EECF244321}">
                  <p14:modId xmlns:p14="http://schemas.microsoft.com/office/powerpoint/2010/main" val="2821315137"/>
                </p:ext>
              </p:extLst>
            </p:nvPr>
          </p:nvGraphicFramePr>
          <p:xfrm>
            <a:off x="3771" y="11"/>
            <a:ext cx="334" cy="329"/>
          </p:xfrm>
          <a:graphic>
            <a:graphicData uri="http://schemas.openxmlformats.org/presentationml/2006/ole">
              <mc:AlternateContent xmlns:mc="http://schemas.openxmlformats.org/markup-compatibility/2006">
                <mc:Choice xmlns:v="urn:schemas-microsoft-com:vml" Requires="v">
                  <p:oleObj spid="_x0000_s58662" r:id="rId9" imgW="204136" imgH="229614" progId="Equation.DSMT4">
                    <p:embed/>
                  </p:oleObj>
                </mc:Choice>
                <mc:Fallback>
                  <p:oleObj r:id="rId9" imgW="204136" imgH="229614"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7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9705" name="Rectangle 9"/>
          <p:cNvSpPr>
            <a:spLocks noChangeArrowheads="1"/>
          </p:cNvSpPr>
          <p:nvPr/>
        </p:nvSpPr>
        <p:spPr bwMode="auto">
          <a:xfrm>
            <a:off x="8207375" y="5307082"/>
            <a:ext cx="25527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zh-CN" sz="2000" b="1" dirty="0">
                <a:solidFill>
                  <a:srgbClr val="FFFF00"/>
                </a:solidFill>
                <a:ea typeface="楷体_GB2312" pitchFamily="1" charset="-122"/>
              </a:rPr>
              <a:t>失去对粒子本身</a:t>
            </a:r>
          </a:p>
          <a:p>
            <a:pPr eaLnBrk="0" hangingPunct="0"/>
            <a:r>
              <a:rPr lang="zh-CN" altLang="zh-CN" sz="2000" b="1" dirty="0">
                <a:solidFill>
                  <a:srgbClr val="FFFF00"/>
                </a:solidFill>
                <a:ea typeface="楷体_GB2312" pitchFamily="1" charset="-122"/>
              </a:rPr>
              <a:t>的速度的记忆</a:t>
            </a:r>
            <a:r>
              <a:rPr lang="zh-CN" altLang="zh-CN" sz="2000" dirty="0">
                <a:solidFill>
                  <a:schemeClr val="bg1"/>
                </a:solidFill>
                <a:ea typeface="楷体_GB2312" pitchFamily="1" charset="-122"/>
              </a:rPr>
              <a:t> </a:t>
            </a:r>
            <a:r>
              <a:rPr lang="zh-CN" altLang="zh-CN" sz="2000" b="1" dirty="0">
                <a:solidFill>
                  <a:schemeClr val="bg1"/>
                </a:solidFill>
                <a:latin typeface="楷体_GB2312" pitchFamily="1" charset="-122"/>
                <a:ea typeface="楷体_GB2312" pitchFamily="1" charset="-122"/>
              </a:rPr>
              <a:t>     </a:t>
            </a:r>
          </a:p>
        </p:txBody>
      </p:sp>
      <p:graphicFrame>
        <p:nvGraphicFramePr>
          <p:cNvPr id="29706" name="Object 10"/>
          <p:cNvGraphicFramePr>
            <a:graphicFrameLocks noChangeAspect="1"/>
          </p:cNvGraphicFramePr>
          <p:nvPr>
            <p:extLst>
              <p:ext uri="{D42A27DB-BD31-4B8C-83A1-F6EECF244321}">
                <p14:modId xmlns:p14="http://schemas.microsoft.com/office/powerpoint/2010/main" val="1897138582"/>
              </p:ext>
            </p:extLst>
          </p:nvPr>
        </p:nvGraphicFramePr>
        <p:xfrm>
          <a:off x="7484635" y="4866016"/>
          <a:ext cx="666750" cy="452437"/>
        </p:xfrm>
        <a:graphic>
          <a:graphicData uri="http://schemas.openxmlformats.org/presentationml/2006/ole">
            <mc:AlternateContent xmlns:mc="http://schemas.openxmlformats.org/markup-compatibility/2006">
              <mc:Choice xmlns:v="urn:schemas-microsoft-com:vml" Requires="v">
                <p:oleObj spid="_x0000_s58663" r:id="rId11" imgW="8534717" imgH="4267517" progId="Equation.DSMT4">
                  <p:embed/>
                </p:oleObj>
              </mc:Choice>
              <mc:Fallback>
                <p:oleObj r:id="rId11" imgW="8534717" imgH="4267517"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7484635" y="4866016"/>
                        <a:ext cx="66675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7" name="Rectangle 11"/>
          <p:cNvSpPr>
            <a:spLocks noChangeArrowheads="1"/>
          </p:cNvSpPr>
          <p:nvPr/>
        </p:nvSpPr>
        <p:spPr bwMode="auto">
          <a:xfrm>
            <a:off x="1793875" y="4938861"/>
            <a:ext cx="28696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社会经验部分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08" name="Rectangle 12"/>
          <p:cNvSpPr>
            <a:spLocks noChangeArrowheads="1"/>
          </p:cNvSpPr>
          <p:nvPr/>
        </p:nvSpPr>
        <p:spPr bwMode="auto">
          <a:xfrm>
            <a:off x="1774825" y="3502175"/>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前次迭代中自身的速度 </a:t>
            </a:r>
            <a:r>
              <a:rPr lang="zh-CN" altLang="zh-CN" sz="2400">
                <a:latin typeface="楷体_GB2312" pitchFamily="1" charset="-122"/>
                <a:ea typeface="楷体_GB2312" pitchFamily="1" charset="-122"/>
              </a:rPr>
              <a:t>    </a:t>
            </a:r>
          </a:p>
        </p:txBody>
      </p:sp>
      <p:sp>
        <p:nvSpPr>
          <p:cNvPr id="29709" name="Rectangle 13"/>
          <p:cNvSpPr>
            <a:spLocks noChangeArrowheads="1"/>
          </p:cNvSpPr>
          <p:nvPr/>
        </p:nvSpPr>
        <p:spPr bwMode="auto">
          <a:xfrm>
            <a:off x="1774825" y="4186386"/>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自我认知部分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10" name="Rectangle 14"/>
          <p:cNvSpPr>
            <a:spLocks noChangeArrowheads="1"/>
          </p:cNvSpPr>
          <p:nvPr/>
        </p:nvSpPr>
        <p:spPr bwMode="auto">
          <a:xfrm>
            <a:off x="8189485" y="4925516"/>
            <a:ext cx="2640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latin typeface="楷体_GB2312" pitchFamily="1" charset="-122"/>
                <a:ea typeface="楷体_GB2312" pitchFamily="1" charset="-122"/>
              </a:rPr>
              <a:t>基本粒子群算法     </a:t>
            </a:r>
          </a:p>
        </p:txBody>
      </p:sp>
      <p:sp>
        <p:nvSpPr>
          <p:cNvPr id="29711" name="Rectangle 15"/>
          <p:cNvSpPr>
            <a:spLocks noChangeArrowheads="1"/>
          </p:cNvSpPr>
          <p:nvPr/>
        </p:nvSpPr>
        <p:spPr bwMode="auto">
          <a:xfrm>
            <a:off x="2517776" y="2894161"/>
            <a:ext cx="5947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粒子的速度更新主要由三部分组成：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grpSp>
        <p:nvGrpSpPr>
          <p:cNvPr id="29712" name="Group 16"/>
          <p:cNvGrpSpPr>
            <a:grpSpLocks/>
          </p:cNvGrpSpPr>
          <p:nvPr/>
        </p:nvGrpSpPr>
        <p:grpSpPr bwMode="auto">
          <a:xfrm>
            <a:off x="7502525" y="4064108"/>
            <a:ext cx="2954340" cy="428625"/>
            <a:chOff x="0" y="55"/>
            <a:chExt cx="1861" cy="270"/>
          </a:xfrm>
        </p:grpSpPr>
        <p:sp>
          <p:nvSpPr>
            <p:cNvPr id="29713" name="Rectangle 17"/>
            <p:cNvSpPr>
              <a:spLocks noChangeArrowheads="1"/>
            </p:cNvSpPr>
            <p:nvPr/>
          </p:nvSpPr>
          <p:spPr bwMode="auto">
            <a:xfrm>
              <a:off x="0" y="55"/>
              <a:ext cx="18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ea typeface="楷体_GB2312" pitchFamily="1" charset="-122"/>
                </a:rPr>
                <a:t>惯性</a:t>
              </a:r>
              <a:r>
                <a:rPr lang="zh-CN" altLang="en-US" sz="2000" b="1" dirty="0">
                  <a:solidFill>
                    <a:srgbClr val="FFFF00"/>
                  </a:solidFill>
                  <a:ea typeface="楷体_GB2312" pitchFamily="1" charset="-122"/>
                </a:rPr>
                <a:t>权重（因子）</a:t>
              </a:r>
              <a:r>
                <a:rPr lang="zh-CN" altLang="zh-CN" sz="2000" dirty="0">
                  <a:solidFill>
                    <a:srgbClr val="FFFF00"/>
                  </a:solidFill>
                  <a:ea typeface="楷体_GB2312" pitchFamily="1" charset="-122"/>
                </a:rPr>
                <a:t> </a:t>
              </a:r>
              <a:r>
                <a:rPr lang="zh-CN" altLang="zh-CN" sz="2000" b="1" dirty="0">
                  <a:solidFill>
                    <a:srgbClr val="FFFF00"/>
                  </a:solidFill>
                  <a:latin typeface="楷体_GB2312" pitchFamily="1" charset="-122"/>
                  <a:ea typeface="楷体_GB2312" pitchFamily="1" charset="-122"/>
                </a:rPr>
                <a:t>   </a:t>
              </a:r>
              <a:r>
                <a:rPr lang="zh-CN" altLang="en-US" sz="2000" b="1" dirty="0">
                  <a:solidFill>
                    <a:srgbClr val="FFFF00"/>
                  </a:solidFill>
                  <a:latin typeface="楷体_GB2312" pitchFamily="1" charset="-122"/>
                  <a:ea typeface="楷体_GB2312" pitchFamily="1" charset="-122"/>
                </a:rPr>
                <a:t>，</a:t>
              </a:r>
              <a:endParaRPr lang="en-US" altLang="zh-CN" sz="2000" b="1" dirty="0">
                <a:solidFill>
                  <a:srgbClr val="FFFF00"/>
                </a:solidFill>
                <a:latin typeface="楷体_GB2312" pitchFamily="1" charset="-122"/>
                <a:ea typeface="楷体_GB2312" pitchFamily="1" charset="-122"/>
              </a:endParaRPr>
            </a:p>
          </p:txBody>
        </p:sp>
        <p:graphicFrame>
          <p:nvGraphicFramePr>
            <p:cNvPr id="29714" name="Object 18"/>
            <p:cNvGraphicFramePr>
              <a:graphicFrameLocks noChangeAspect="1"/>
            </p:cNvGraphicFramePr>
            <p:nvPr>
              <p:extLst>
                <p:ext uri="{D42A27DB-BD31-4B8C-83A1-F6EECF244321}">
                  <p14:modId xmlns:p14="http://schemas.microsoft.com/office/powerpoint/2010/main" val="4069961524"/>
                </p:ext>
              </p:extLst>
            </p:nvPr>
          </p:nvGraphicFramePr>
          <p:xfrm>
            <a:off x="1332" y="96"/>
            <a:ext cx="227" cy="229"/>
          </p:xfrm>
          <a:graphic>
            <a:graphicData uri="http://schemas.openxmlformats.org/presentationml/2006/ole">
              <mc:AlternateContent xmlns:mc="http://schemas.openxmlformats.org/markup-compatibility/2006">
                <mc:Choice xmlns:v="urn:schemas-microsoft-com:vml" Requires="v">
                  <p:oleObj spid="_x0000_s58664" r:id="rId13" imgW="6705917" imgH="3353117" progId="Equation.DSMT4">
                    <p:embed/>
                  </p:oleObj>
                </mc:Choice>
                <mc:Fallback>
                  <p:oleObj r:id="rId13" imgW="6705917" imgH="3353117" progId="Equation.DSMT4">
                    <p:embed/>
                    <p:pic>
                      <p:nvPicPr>
                        <p:cNvPr id="0" name=""/>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1332" y="96"/>
                          <a:ext cx="227" cy="229"/>
                        </a:xfrm>
                        <a:prstGeom prst="rect">
                          <a:avLst/>
                        </a:prstGeom>
                        <a:noFill/>
                        <a:ln>
                          <a:noFill/>
                        </a:ln>
                        <a:extLst/>
                      </p:spPr>
                    </p:pic>
                  </p:oleObj>
                </mc:Fallback>
              </mc:AlternateContent>
            </a:graphicData>
          </a:graphic>
        </p:graphicFrame>
      </p:grpSp>
      <p:graphicFrame>
        <p:nvGraphicFramePr>
          <p:cNvPr id="29715" name="Object 19"/>
          <p:cNvGraphicFramePr>
            <a:graphicFrameLocks noChangeAspect="1"/>
          </p:cNvGraphicFramePr>
          <p:nvPr/>
        </p:nvGraphicFramePr>
        <p:xfrm>
          <a:off x="5476875" y="3398839"/>
          <a:ext cx="692150" cy="593725"/>
        </p:xfrm>
        <a:graphic>
          <a:graphicData uri="http://schemas.openxmlformats.org/presentationml/2006/ole">
            <mc:AlternateContent xmlns:mc="http://schemas.openxmlformats.org/markup-compatibility/2006">
              <mc:Choice xmlns:v="urn:schemas-microsoft-com:vml" Requires="v">
                <p:oleObj spid="_x0000_s58665" r:id="rId15" imgW="6401117" imgH="5486717" progId="Equation.KSEE3">
                  <p:embed/>
                </p:oleObj>
              </mc:Choice>
              <mc:Fallback>
                <p:oleObj r:id="rId15" imgW="6401117" imgH="5486717" progId="Equation.KSEE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76875" y="3398839"/>
                        <a:ext cx="692150" cy="5937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6" name="Object 20"/>
          <p:cNvGraphicFramePr>
            <a:graphicFrameLocks noChangeAspect="1"/>
          </p:cNvGraphicFramePr>
          <p:nvPr/>
        </p:nvGraphicFramePr>
        <p:xfrm>
          <a:off x="7389814" y="5429250"/>
          <a:ext cx="714375" cy="452438"/>
        </p:xfrm>
        <a:graphic>
          <a:graphicData uri="http://schemas.openxmlformats.org/presentationml/2006/ole">
            <mc:AlternateContent xmlns:mc="http://schemas.openxmlformats.org/markup-compatibility/2006">
              <mc:Choice xmlns:v="urn:schemas-microsoft-com:vml" Requires="v">
                <p:oleObj spid="_x0000_s58666" r:id="rId17" imgW="9144317" imgH="4267517" progId="Equation.DSMT4">
                  <p:embed/>
                </p:oleObj>
              </mc:Choice>
              <mc:Fallback>
                <p:oleObj r:id="rId17" imgW="9144317" imgH="4267517" progId="Equation.DSMT4">
                  <p:embed/>
                  <p:pic>
                    <p:nvPicPr>
                      <p:cNvPr id="0" name=""/>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7389814" y="5429250"/>
                        <a:ext cx="714375"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7" name="Object 21"/>
          <p:cNvGraphicFramePr>
            <a:graphicFrameLocks noChangeAspect="1"/>
          </p:cNvGraphicFramePr>
          <p:nvPr>
            <p:extLst>
              <p:ext uri="{D42A27DB-BD31-4B8C-83A1-F6EECF244321}">
                <p14:modId xmlns:p14="http://schemas.microsoft.com/office/powerpoint/2010/main" val="4045831305"/>
              </p:ext>
            </p:extLst>
          </p:nvPr>
        </p:nvGraphicFramePr>
        <p:xfrm>
          <a:off x="2232026" y="2124075"/>
          <a:ext cx="7058025" cy="552450"/>
        </p:xfrm>
        <a:graphic>
          <a:graphicData uri="http://schemas.openxmlformats.org/presentationml/2006/ole">
            <mc:AlternateContent xmlns:mc="http://schemas.openxmlformats.org/markup-compatibility/2006">
              <mc:Choice xmlns:v="urn:schemas-microsoft-com:vml" Requires="v">
                <p:oleObj spid="_x0000_s58667" r:id="rId19" imgW="3085078" imgH="241512" progId="Equation.DSMT4">
                  <p:embed/>
                </p:oleObj>
              </mc:Choice>
              <mc:Fallback>
                <p:oleObj r:id="rId19" imgW="3085078" imgH="24151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32026" y="2124075"/>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18" name="Object 22"/>
          <p:cNvGraphicFramePr>
            <a:graphicFrameLocks noChangeAspect="1"/>
          </p:cNvGraphicFramePr>
          <p:nvPr/>
        </p:nvGraphicFramePr>
        <p:xfrm>
          <a:off x="4035426" y="4119563"/>
          <a:ext cx="2968625" cy="627062"/>
        </p:xfrm>
        <a:graphic>
          <a:graphicData uri="http://schemas.openxmlformats.org/presentationml/2006/ole">
            <mc:AlternateContent xmlns:mc="http://schemas.openxmlformats.org/markup-compatibility/2006">
              <mc:Choice xmlns:v="urn:schemas-microsoft-com:vml" Requires="v">
                <p:oleObj spid="_x0000_s58668" r:id="rId21" imgW="27432317" imgH="5791517" progId="Equation.KSEE3">
                  <p:embed/>
                </p:oleObj>
              </mc:Choice>
              <mc:Fallback>
                <p:oleObj r:id="rId21" imgW="27432317" imgH="5791517" progId="Equation.KSEE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5426" y="4119563"/>
                        <a:ext cx="2968625"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9" name="Object 23"/>
          <p:cNvGraphicFramePr>
            <a:graphicFrameLocks noChangeAspect="1"/>
          </p:cNvGraphicFramePr>
          <p:nvPr/>
        </p:nvGraphicFramePr>
        <p:xfrm>
          <a:off x="3990976" y="4910138"/>
          <a:ext cx="2970213" cy="627062"/>
        </p:xfrm>
        <a:graphic>
          <a:graphicData uri="http://schemas.openxmlformats.org/presentationml/2006/ole">
            <mc:AlternateContent xmlns:mc="http://schemas.openxmlformats.org/markup-compatibility/2006">
              <mc:Choice xmlns:v="urn:schemas-microsoft-com:vml" Requires="v">
                <p:oleObj spid="_x0000_s58669" r:id="rId23" imgW="27432317" imgH="5791517" progId="Equation.KSEE3">
                  <p:embed/>
                </p:oleObj>
              </mc:Choice>
              <mc:Fallback>
                <p:oleObj r:id="rId23" imgW="27432317" imgH="5791517" progId="Equation.KSEE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90976" y="4910138"/>
                        <a:ext cx="2970213"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38941386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wipe(left)">
                                      <p:cBhvr>
                                        <p:cTn id="7" dur="500"/>
                                        <p:tgtEl>
                                          <p:spTgt spid="29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9717"/>
                                        </p:tgtEl>
                                        <p:attrNameLst>
                                          <p:attrName>style.visibility</p:attrName>
                                        </p:attrNameLst>
                                      </p:cBhvr>
                                      <p:to>
                                        <p:strVal val="visible"/>
                                      </p:to>
                                    </p:set>
                                    <p:anim calcmode="lin" valueType="num">
                                      <p:cBhvr additive="base">
                                        <p:cTn id="12" dur="500" fill="hold"/>
                                        <p:tgtEl>
                                          <p:spTgt spid="29717"/>
                                        </p:tgtEl>
                                        <p:attrNameLst>
                                          <p:attrName>ppt_x</p:attrName>
                                        </p:attrNameLst>
                                      </p:cBhvr>
                                      <p:tavLst>
                                        <p:tav tm="0">
                                          <p:val>
                                            <p:strVal val="#ppt_x"/>
                                          </p:val>
                                        </p:tav>
                                        <p:tav tm="100000">
                                          <p:val>
                                            <p:strVal val="#ppt_x"/>
                                          </p:val>
                                        </p:tav>
                                      </p:tavLst>
                                    </p:anim>
                                    <p:anim calcmode="lin" valueType="num">
                                      <p:cBhvr additive="base">
                                        <p:cTn id="13" dur="500" fill="hold"/>
                                        <p:tgtEl>
                                          <p:spTgt spid="2971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9711"/>
                                        </p:tgtEl>
                                        <p:attrNameLst>
                                          <p:attrName>style.visibility</p:attrName>
                                        </p:attrNameLst>
                                      </p:cBhvr>
                                      <p:to>
                                        <p:strVal val="visible"/>
                                      </p:to>
                                    </p:set>
                                    <p:animEffect transition="in" filter="wipe(left)">
                                      <p:cBhvr>
                                        <p:cTn id="18" dur="500"/>
                                        <p:tgtEl>
                                          <p:spTgt spid="297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9708"/>
                                        </p:tgtEl>
                                        <p:attrNameLst>
                                          <p:attrName>style.visibility</p:attrName>
                                        </p:attrNameLst>
                                      </p:cBhvr>
                                      <p:to>
                                        <p:strVal val="visible"/>
                                      </p:to>
                                    </p:set>
                                    <p:animEffect transition="in" filter="wipe(left)">
                                      <p:cBhvr>
                                        <p:cTn id="23" dur="500"/>
                                        <p:tgtEl>
                                          <p:spTgt spid="2970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29715"/>
                                        </p:tgtEl>
                                        <p:attrNameLst>
                                          <p:attrName>style.visibility</p:attrName>
                                        </p:attrNameLst>
                                      </p:cBhvr>
                                      <p:to>
                                        <p:strVal val="visible"/>
                                      </p:to>
                                    </p:set>
                                    <p:anim calcmode="lin" valueType="num">
                                      <p:cBhvr additive="base">
                                        <p:cTn id="28" dur="500" fill="hold"/>
                                        <p:tgtEl>
                                          <p:spTgt spid="29715"/>
                                        </p:tgtEl>
                                        <p:attrNameLst>
                                          <p:attrName>ppt_x</p:attrName>
                                        </p:attrNameLst>
                                      </p:cBhvr>
                                      <p:tavLst>
                                        <p:tav tm="0">
                                          <p:val>
                                            <p:strVal val="#ppt_x"/>
                                          </p:val>
                                        </p:tav>
                                        <p:tav tm="100000">
                                          <p:val>
                                            <p:strVal val="#ppt_x"/>
                                          </p:val>
                                        </p:tav>
                                      </p:tavLst>
                                    </p:anim>
                                    <p:anim calcmode="lin" valueType="num">
                                      <p:cBhvr additive="base">
                                        <p:cTn id="29" dur="500" fill="hold"/>
                                        <p:tgtEl>
                                          <p:spTgt spid="29715"/>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9709"/>
                                        </p:tgtEl>
                                        <p:attrNameLst>
                                          <p:attrName>style.visibility</p:attrName>
                                        </p:attrNameLst>
                                      </p:cBhvr>
                                      <p:to>
                                        <p:strVal val="visible"/>
                                      </p:to>
                                    </p:set>
                                    <p:animEffect transition="in" filter="wipe(left)">
                                      <p:cBhvr>
                                        <p:cTn id="34" dur="500"/>
                                        <p:tgtEl>
                                          <p:spTgt spid="2970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29718"/>
                                        </p:tgtEl>
                                        <p:attrNameLst>
                                          <p:attrName>style.visibility</p:attrName>
                                        </p:attrNameLst>
                                      </p:cBhvr>
                                      <p:to>
                                        <p:strVal val="visible"/>
                                      </p:to>
                                    </p:set>
                                    <p:anim calcmode="lin" valueType="num">
                                      <p:cBhvr additive="base">
                                        <p:cTn id="39" dur="500" fill="hold"/>
                                        <p:tgtEl>
                                          <p:spTgt spid="29718"/>
                                        </p:tgtEl>
                                        <p:attrNameLst>
                                          <p:attrName>ppt_x</p:attrName>
                                        </p:attrNameLst>
                                      </p:cBhvr>
                                      <p:tavLst>
                                        <p:tav tm="0">
                                          <p:val>
                                            <p:strVal val="#ppt_x"/>
                                          </p:val>
                                        </p:tav>
                                        <p:tav tm="100000">
                                          <p:val>
                                            <p:strVal val="#ppt_x"/>
                                          </p:val>
                                        </p:tav>
                                      </p:tavLst>
                                    </p:anim>
                                    <p:anim calcmode="lin" valueType="num">
                                      <p:cBhvr additive="base">
                                        <p:cTn id="40" dur="500" fill="hold"/>
                                        <p:tgtEl>
                                          <p:spTgt spid="2971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9707"/>
                                        </p:tgtEl>
                                        <p:attrNameLst>
                                          <p:attrName>style.visibility</p:attrName>
                                        </p:attrNameLst>
                                      </p:cBhvr>
                                      <p:to>
                                        <p:strVal val="visible"/>
                                      </p:to>
                                    </p:set>
                                    <p:animEffect transition="in" filter="wipe(left)">
                                      <p:cBhvr>
                                        <p:cTn id="45" dur="500"/>
                                        <p:tgtEl>
                                          <p:spTgt spid="2970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nodeType="clickEffect">
                                  <p:stCondLst>
                                    <p:cond delay="0"/>
                                  </p:stCondLst>
                                  <p:childTnLst>
                                    <p:set>
                                      <p:cBhvr>
                                        <p:cTn id="49" dur="1" fill="hold">
                                          <p:stCondLst>
                                            <p:cond delay="0"/>
                                          </p:stCondLst>
                                        </p:cTn>
                                        <p:tgtEl>
                                          <p:spTgt spid="29719"/>
                                        </p:tgtEl>
                                        <p:attrNameLst>
                                          <p:attrName>style.visibility</p:attrName>
                                        </p:attrNameLst>
                                      </p:cBhvr>
                                      <p:to>
                                        <p:strVal val="visible"/>
                                      </p:to>
                                    </p:set>
                                    <p:anim calcmode="lin" valueType="num">
                                      <p:cBhvr additive="base">
                                        <p:cTn id="50" dur="500" fill="hold"/>
                                        <p:tgtEl>
                                          <p:spTgt spid="29719"/>
                                        </p:tgtEl>
                                        <p:attrNameLst>
                                          <p:attrName>ppt_x</p:attrName>
                                        </p:attrNameLst>
                                      </p:cBhvr>
                                      <p:tavLst>
                                        <p:tav tm="0">
                                          <p:val>
                                            <p:strVal val="#ppt_x"/>
                                          </p:val>
                                        </p:tav>
                                        <p:tav tm="100000">
                                          <p:val>
                                            <p:strVal val="#ppt_x"/>
                                          </p:val>
                                        </p:tav>
                                      </p:tavLst>
                                    </p:anim>
                                    <p:anim calcmode="lin" valueType="num">
                                      <p:cBhvr additive="base">
                                        <p:cTn id="51" dur="500" fill="hold"/>
                                        <p:tgtEl>
                                          <p:spTgt spid="29719"/>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9698"/>
                                        </p:tgtEl>
                                        <p:attrNameLst>
                                          <p:attrName>style.visibility</p:attrName>
                                        </p:attrNameLst>
                                      </p:cBhvr>
                                      <p:to>
                                        <p:strVal val="visible"/>
                                      </p:to>
                                    </p:set>
                                    <p:animEffect transition="in" filter="wipe(left)">
                                      <p:cBhvr>
                                        <p:cTn id="56" dur="500"/>
                                        <p:tgtEl>
                                          <p:spTgt spid="2969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29712"/>
                                        </p:tgtEl>
                                        <p:attrNameLst>
                                          <p:attrName>style.visibility</p:attrName>
                                        </p:attrNameLst>
                                      </p:cBhvr>
                                      <p:to>
                                        <p:strVal val="visible"/>
                                      </p:to>
                                    </p:set>
                                    <p:animEffect transition="in" filter="wipe(left)">
                                      <p:cBhvr>
                                        <p:cTn id="61" dur="500"/>
                                        <p:tgtEl>
                                          <p:spTgt spid="2971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29706"/>
                                        </p:tgtEl>
                                        <p:attrNameLst>
                                          <p:attrName>style.visibility</p:attrName>
                                        </p:attrNameLst>
                                      </p:cBhvr>
                                      <p:to>
                                        <p:strVal val="visible"/>
                                      </p:to>
                                    </p:set>
                                    <p:animEffect transition="in" filter="wipe(left)">
                                      <p:cBhvr>
                                        <p:cTn id="66" dur="500"/>
                                        <p:tgtEl>
                                          <p:spTgt spid="2970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710"/>
                                        </p:tgtEl>
                                        <p:attrNameLst>
                                          <p:attrName>style.visibility</p:attrName>
                                        </p:attrNameLst>
                                      </p:cBhvr>
                                      <p:to>
                                        <p:strVal val="visible"/>
                                      </p:to>
                                    </p:set>
                                    <p:animEffect transition="in" filter="wipe(left)">
                                      <p:cBhvr>
                                        <p:cTn id="71" dur="500"/>
                                        <p:tgtEl>
                                          <p:spTgt spid="2971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29716"/>
                                        </p:tgtEl>
                                        <p:attrNameLst>
                                          <p:attrName>style.visibility</p:attrName>
                                        </p:attrNameLst>
                                      </p:cBhvr>
                                      <p:to>
                                        <p:strVal val="visible"/>
                                      </p:to>
                                    </p:set>
                                    <p:animEffect transition="in" filter="wipe(left)">
                                      <p:cBhvr>
                                        <p:cTn id="76" dur="500"/>
                                        <p:tgtEl>
                                          <p:spTgt spid="2971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9705"/>
                                        </p:tgtEl>
                                        <p:attrNameLst>
                                          <p:attrName>style.visibility</p:attrName>
                                        </p:attrNameLst>
                                      </p:cBhvr>
                                      <p:to>
                                        <p:strVal val="visible"/>
                                      </p:to>
                                    </p:set>
                                    <p:animEffect transition="in" filter="wipe(left)">
                                      <p:cBhvr>
                                        <p:cTn id="81" dur="500"/>
                                        <p:tgtEl>
                                          <p:spTgt spid="2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ldLvl="0" animBg="1" autoUpdateAnimBg="0"/>
      <p:bldP spid="29705" grpId="0" autoUpdateAnimBg="0"/>
      <p:bldP spid="29707" grpId="0" autoUpdateAnimBg="0"/>
      <p:bldP spid="29708" grpId="0" autoUpdateAnimBg="0"/>
      <p:bldP spid="29709" grpId="0" autoUpdateAnimBg="0"/>
      <p:bldP spid="29710" grpId="0" autoUpdateAnimBg="0"/>
      <p:bldP spid="2971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dirty="0"/>
              <a:t>粒子群算法</a:t>
            </a:r>
            <a:endParaRPr lang="zh-CN" altLang="zh-CN" dirty="0"/>
          </a:p>
        </p:txBody>
      </p:sp>
      <p:sp>
        <p:nvSpPr>
          <p:cNvPr id="54275" name="Rectangle 3"/>
          <p:cNvSpPr>
            <a:spLocks noGrp="1" noChangeArrowheads="1"/>
          </p:cNvSpPr>
          <p:nvPr>
            <p:ph type="body" idx="1"/>
          </p:nvPr>
        </p:nvSpPr>
        <p:spPr/>
        <p:txBody>
          <a:bodyPr>
            <a:normAutofit/>
          </a:bodyPr>
          <a:lstStyle/>
          <a:p>
            <a:pPr>
              <a:lnSpc>
                <a:spcPct val="80000"/>
              </a:lnSpc>
            </a:pPr>
            <a:r>
              <a:rPr lang="zh-CN" altLang="zh-CN" sz="2400" dirty="0"/>
              <a:t>惯性权重</a:t>
            </a:r>
            <a:endParaRPr lang="zh-CN" altLang="en-US" sz="2400" dirty="0">
              <a:latin typeface="宋体" panose="02010600030101010101" pitchFamily="2" charset="-122"/>
              <a:ea typeface="宋体" panose="02010600030101010101" pitchFamily="2" charset="-122"/>
            </a:endParaRPr>
          </a:p>
          <a:p>
            <a:pPr>
              <a:lnSpc>
                <a:spcPct val="150000"/>
              </a:lnSpc>
              <a:buFont typeface="Wingdings" panose="05000000000000000000" pitchFamily="2" charset="2"/>
              <a:buNone/>
            </a:pPr>
            <a:r>
              <a:rPr lang="zh-CN" altLang="en-US" sz="2400" b="1" dirty="0">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1998年，</a:t>
            </a:r>
            <a:r>
              <a:rPr lang="en-US" altLang="zh-CN" sz="2400" dirty="0">
                <a:solidFill>
                  <a:schemeClr val="tx1"/>
                </a:solidFill>
                <a:latin typeface="宋体" panose="02010600030101010101" pitchFamily="2" charset="-122"/>
                <a:ea typeface="宋体" panose="02010600030101010101" pitchFamily="2" charset="-122"/>
              </a:rPr>
              <a:t>Shi</a:t>
            </a:r>
            <a:r>
              <a:rPr lang="zh-CN" altLang="en-US" sz="2400" dirty="0">
                <a:solidFill>
                  <a:schemeClr val="tx1"/>
                </a:solidFill>
                <a:latin typeface="宋体" panose="02010600030101010101" pitchFamily="2" charset="-122"/>
                <a:ea typeface="宋体" panose="02010600030101010101" pitchFamily="2" charset="-122"/>
              </a:rPr>
              <a:t>和</a:t>
            </a:r>
            <a:r>
              <a:rPr lang="en-US" altLang="zh-CN" sz="2400" dirty="0" err="1">
                <a:solidFill>
                  <a:schemeClr val="tx1"/>
                </a:solidFill>
                <a:latin typeface="宋体" panose="02010600030101010101" pitchFamily="2" charset="-122"/>
                <a:ea typeface="宋体" panose="02010600030101010101" pitchFamily="2" charset="-122"/>
              </a:rPr>
              <a:t>Eberhart</a:t>
            </a:r>
            <a:r>
              <a:rPr lang="zh-CN" altLang="en-US" sz="2400" dirty="0">
                <a:solidFill>
                  <a:schemeClr val="tx1"/>
                </a:solidFill>
                <a:latin typeface="宋体" panose="02010600030101010101" pitchFamily="2" charset="-122"/>
                <a:ea typeface="宋体" panose="02010600030101010101" pitchFamily="2" charset="-122"/>
              </a:rPr>
              <a:t>引入了惯性权重</a:t>
            </a:r>
            <a:r>
              <a:rPr lang="en-US" altLang="zh-CN" sz="2400" dirty="0">
                <a:solidFill>
                  <a:schemeClr val="tx1"/>
                </a:solidFill>
                <a:latin typeface="宋体" panose="02010600030101010101" pitchFamily="2" charset="-122"/>
                <a:ea typeface="宋体" panose="02010600030101010101" pitchFamily="2" charset="-122"/>
              </a:rPr>
              <a:t>w</a:t>
            </a:r>
            <a:r>
              <a:rPr lang="zh-CN" altLang="en-US" sz="2400" dirty="0">
                <a:solidFill>
                  <a:schemeClr val="tx1"/>
                </a:solidFill>
                <a:latin typeface="宋体" panose="02010600030101010101" pitchFamily="2" charset="-122"/>
                <a:ea typeface="宋体" panose="02010600030101010101" pitchFamily="2" charset="-122"/>
              </a:rPr>
              <a:t>，并提出动态调整惯性权重以平衡收敛的全局性和收敛速度，该算法被称为</a:t>
            </a:r>
            <a:r>
              <a:rPr lang="zh-CN" altLang="en-US" sz="2400" dirty="0">
                <a:solidFill>
                  <a:srgbClr val="002060"/>
                </a:solidFill>
                <a:latin typeface="宋体" panose="02010600030101010101" pitchFamily="2" charset="-122"/>
                <a:ea typeface="宋体" panose="02010600030101010101" pitchFamily="2" charset="-122"/>
              </a:rPr>
              <a:t>标准</a:t>
            </a:r>
            <a:r>
              <a:rPr lang="en-US" altLang="zh-CN" sz="2400" dirty="0">
                <a:solidFill>
                  <a:srgbClr val="002060"/>
                </a:solidFill>
                <a:latin typeface="宋体" panose="02010600030101010101" pitchFamily="2" charset="-122"/>
                <a:ea typeface="宋体" panose="02010600030101010101" pitchFamily="2" charset="-122"/>
              </a:rPr>
              <a:t>PSO</a:t>
            </a:r>
            <a:r>
              <a:rPr lang="zh-CN" altLang="en-US" sz="2400" dirty="0">
                <a:solidFill>
                  <a:srgbClr val="002060"/>
                </a:solidFill>
                <a:latin typeface="宋体" panose="02010600030101010101" pitchFamily="2" charset="-122"/>
                <a:ea typeface="宋体" panose="02010600030101010101" pitchFamily="2" charset="-122"/>
              </a:rPr>
              <a:t>算法</a:t>
            </a:r>
            <a:r>
              <a:rPr lang="zh-CN" altLang="en-US" sz="2400" dirty="0">
                <a:solidFill>
                  <a:schemeClr val="tx1"/>
                </a:solidFill>
                <a:latin typeface="宋体" panose="02010600030101010101" pitchFamily="2" charset="-122"/>
                <a:ea typeface="宋体" panose="02010600030101010101" pitchFamily="2" charset="-122"/>
              </a:rPr>
              <a:t>。</a:t>
            </a:r>
          </a:p>
          <a:p>
            <a:pPr>
              <a:lnSpc>
                <a:spcPct val="150000"/>
              </a:lnSpc>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rPr>
              <a:t>      惯性权重w描述粒子上一代速度对当前代速度的影响。</a:t>
            </a:r>
            <a:r>
              <a:rPr lang="zh-CN" altLang="en-US" sz="2400" dirty="0">
                <a:solidFill>
                  <a:srgbClr val="002060"/>
                </a:solidFill>
                <a:latin typeface="宋体" panose="02010600030101010101" pitchFamily="2" charset="-122"/>
                <a:ea typeface="宋体" panose="02010600030101010101" pitchFamily="2" charset="-122"/>
              </a:rPr>
              <a:t>w值较大，全局寻优能力强，局部寻优能力弱；反之，则局部寻优能力强</a:t>
            </a:r>
            <a:r>
              <a:rPr lang="zh-CN" altLang="en-US" sz="2400" dirty="0">
                <a:solidFill>
                  <a:schemeClr val="tx1"/>
                </a:solidFill>
                <a:latin typeface="宋体" panose="02010600030101010101" pitchFamily="2" charset="-122"/>
                <a:ea typeface="宋体" panose="02010600030101010101" pitchFamily="2" charset="-122"/>
              </a:rPr>
              <a:t>。当问题空间较大时，为了在搜索速度和搜索精度之间达到平衡，通常做法是使算法在前期有较高的全局搜索能力以得到合适的种子，而在后期有较高的局部搜索能力以提高收敛精度。所以w不宜为一个固定的常数。</a:t>
            </a:r>
          </a:p>
        </p:txBody>
      </p:sp>
    </p:spTree>
    <p:extLst>
      <p:ext uri="{BB962C8B-B14F-4D97-AF65-F5344CB8AC3E}">
        <p14:creationId xmlns:p14="http://schemas.microsoft.com/office/powerpoint/2010/main" val="1564075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1524001" y="828677"/>
            <a:ext cx="9576389" cy="5297488"/>
          </a:xfrm>
        </p:spPr>
        <p:txBody>
          <a:bodyPr>
            <a:normAutofit fontScale="55000" lnSpcReduction="20000"/>
          </a:bodyPr>
          <a:lstStyle/>
          <a:p>
            <a:pPr>
              <a:lnSpc>
                <a:spcPct val="150000"/>
              </a:lnSpc>
            </a:pPr>
            <a:endParaRPr lang="zh-CN" altLang="en-US" dirty="0"/>
          </a:p>
          <a:p>
            <a:pPr>
              <a:lnSpc>
                <a:spcPct val="150000"/>
              </a:lnSpc>
              <a:buFont typeface="Wingdings" panose="05000000000000000000" pitchFamily="2" charset="2"/>
              <a:buNone/>
            </a:pPr>
            <a:r>
              <a:rPr lang="zh-CN" altLang="en-US" dirty="0"/>
              <a:t>   </a:t>
            </a:r>
          </a:p>
          <a:p>
            <a:pPr>
              <a:lnSpc>
                <a:spcPct val="150000"/>
              </a:lnSpc>
              <a:buFont typeface="Wingdings" panose="05000000000000000000" pitchFamily="2" charset="2"/>
              <a:buNone/>
            </a:pPr>
            <a:endParaRPr lang="zh-CN" altLang="en-US" dirty="0"/>
          </a:p>
          <a:p>
            <a:pPr>
              <a:lnSpc>
                <a:spcPct val="150000"/>
              </a:lnSpc>
              <a:buFont typeface="Wingdings" panose="05000000000000000000" pitchFamily="2" charset="2"/>
              <a:buNone/>
            </a:pPr>
            <a:endParaRPr lang="zh-CN" altLang="en-US" dirty="0"/>
          </a:p>
          <a:p>
            <a:pPr>
              <a:lnSpc>
                <a:spcPct val="150000"/>
              </a:lnSpc>
              <a:buFont typeface="Wingdings" panose="05000000000000000000" pitchFamily="2" charset="2"/>
              <a:buNone/>
            </a:pPr>
            <a:r>
              <a:rPr lang="zh-CN" altLang="en-US" sz="3800" dirty="0">
                <a:latin typeface="宋体" panose="02010600030101010101" pitchFamily="2" charset="-122"/>
                <a:ea typeface="宋体" panose="02010600030101010101" pitchFamily="2" charset="-122"/>
              </a:rPr>
              <a:t>        </a:t>
            </a:r>
            <a:r>
              <a:rPr lang="zh-CN" altLang="en-US" sz="3800" dirty="0">
                <a:solidFill>
                  <a:schemeClr val="tx1"/>
                </a:solidFill>
                <a:latin typeface="宋体" panose="02010600030101010101" pitchFamily="2" charset="-122"/>
                <a:ea typeface="宋体" panose="02010600030101010101" pitchFamily="2" charset="-122"/>
              </a:rPr>
              <a:t>wmax最大惯性权重，wmin最小惯性权重，run当前迭代次数，run</a:t>
            </a:r>
            <a:r>
              <a:rPr lang="zh-CN" altLang="en-US" sz="3800" baseline="-25000" dirty="0">
                <a:solidFill>
                  <a:schemeClr val="tx1"/>
                </a:solidFill>
                <a:latin typeface="宋体" panose="02010600030101010101" pitchFamily="2" charset="-122"/>
                <a:ea typeface="宋体" panose="02010600030101010101" pitchFamily="2" charset="-122"/>
              </a:rPr>
              <a:t>max</a:t>
            </a:r>
            <a:r>
              <a:rPr lang="zh-CN" altLang="en-US" sz="3800" dirty="0">
                <a:solidFill>
                  <a:schemeClr val="tx1"/>
                </a:solidFill>
                <a:latin typeface="宋体" panose="02010600030101010101" pitchFamily="2" charset="-122"/>
                <a:ea typeface="宋体" panose="02010600030101010101" pitchFamily="2" charset="-122"/>
              </a:rPr>
              <a:t>为算法迭代总次数</a:t>
            </a:r>
          </a:p>
          <a:p>
            <a:pPr>
              <a:lnSpc>
                <a:spcPct val="150000"/>
              </a:lnSpc>
              <a:buFont typeface="Wingdings" panose="05000000000000000000" pitchFamily="2" charset="2"/>
              <a:buNone/>
            </a:pPr>
            <a:r>
              <a:rPr lang="zh-CN" altLang="en-US" sz="3800" b="1" dirty="0">
                <a:solidFill>
                  <a:schemeClr val="tx1"/>
                </a:solidFill>
                <a:latin typeface="宋体" panose="02010600030101010101" pitchFamily="2" charset="-122"/>
                <a:ea typeface="宋体" panose="02010600030101010101" pitchFamily="2" charset="-122"/>
              </a:rPr>
              <a:t>      </a:t>
            </a:r>
            <a:r>
              <a:rPr lang="zh-CN" altLang="en-US" sz="3800" dirty="0">
                <a:solidFill>
                  <a:schemeClr val="tx1"/>
                </a:solidFill>
                <a:latin typeface="宋体" panose="02010600030101010101" pitchFamily="2" charset="-122"/>
                <a:ea typeface="宋体" panose="02010600030101010101" pitchFamily="2" charset="-122"/>
              </a:rPr>
              <a:t>较大的</a:t>
            </a:r>
            <a:r>
              <a:rPr lang="en-US" altLang="zh-CN" sz="3800" dirty="0">
                <a:solidFill>
                  <a:schemeClr val="tx1"/>
                </a:solidFill>
                <a:latin typeface="宋体" panose="02010600030101010101" pitchFamily="2" charset="-122"/>
                <a:ea typeface="宋体" panose="02010600030101010101" pitchFamily="2" charset="-122"/>
              </a:rPr>
              <a:t>w</a:t>
            </a:r>
            <a:r>
              <a:rPr lang="zh-CN" altLang="en-US" sz="3800" dirty="0">
                <a:solidFill>
                  <a:schemeClr val="tx1"/>
                </a:solidFill>
                <a:latin typeface="宋体" panose="02010600030101010101" pitchFamily="2" charset="-122"/>
                <a:ea typeface="宋体" panose="02010600030101010101" pitchFamily="2" charset="-122"/>
              </a:rPr>
              <a:t>有较好的全局收敛能力，较小的</a:t>
            </a:r>
            <a:r>
              <a:rPr lang="en-US" altLang="zh-CN" sz="3800" dirty="0">
                <a:solidFill>
                  <a:schemeClr val="tx1"/>
                </a:solidFill>
                <a:latin typeface="宋体" panose="02010600030101010101" pitchFamily="2" charset="-122"/>
                <a:ea typeface="宋体" panose="02010600030101010101" pitchFamily="2" charset="-122"/>
              </a:rPr>
              <a:t>w</a:t>
            </a:r>
            <a:r>
              <a:rPr lang="zh-CN" altLang="en-US" sz="3800" dirty="0">
                <a:solidFill>
                  <a:schemeClr val="tx1"/>
                </a:solidFill>
                <a:latin typeface="宋体" panose="02010600030101010101" pitchFamily="2" charset="-122"/>
                <a:ea typeface="宋体" panose="02010600030101010101" pitchFamily="2" charset="-122"/>
              </a:rPr>
              <a:t>则有较强的局部收敛能力。因此，随着迭代次数的增加，惯性权重</a:t>
            </a:r>
            <a:r>
              <a:rPr lang="en-US" altLang="zh-CN" sz="3800" dirty="0">
                <a:solidFill>
                  <a:schemeClr val="tx1"/>
                </a:solidFill>
                <a:latin typeface="宋体" panose="02010600030101010101" pitchFamily="2" charset="-122"/>
                <a:ea typeface="宋体" panose="02010600030101010101" pitchFamily="2" charset="-122"/>
              </a:rPr>
              <a:t>w</a:t>
            </a:r>
            <a:r>
              <a:rPr lang="zh-CN" altLang="en-US" sz="3800" dirty="0">
                <a:solidFill>
                  <a:schemeClr val="tx1"/>
                </a:solidFill>
                <a:latin typeface="宋体" panose="02010600030101010101" pitchFamily="2" charset="-122"/>
                <a:ea typeface="宋体" panose="02010600030101010101" pitchFamily="2" charset="-122"/>
              </a:rPr>
              <a:t>应不断减少，从而使得粒子群算法在初期具有较强的全局收敛能力，而晚期具有较强的局部收敛能力。</a:t>
            </a:r>
          </a:p>
          <a:p>
            <a:pPr>
              <a:lnSpc>
                <a:spcPct val="150000"/>
              </a:lnSpc>
              <a:buFont typeface="Wingdings" panose="05000000000000000000" pitchFamily="2" charset="2"/>
              <a:buNone/>
            </a:pPr>
            <a:endParaRPr lang="zh-CN" altLang="en-US" dirty="0"/>
          </a:p>
          <a:p>
            <a:pPr>
              <a:lnSpc>
                <a:spcPct val="150000"/>
              </a:lnSpc>
              <a:buFont typeface="Wingdings" panose="05000000000000000000" pitchFamily="2" charset="2"/>
              <a:buNone/>
            </a:pPr>
            <a:r>
              <a:rPr lang="zh-CN" altLang="en-US" dirty="0"/>
              <a:t>  </a:t>
            </a:r>
          </a:p>
        </p:txBody>
      </p:sp>
      <p:sp>
        <p:nvSpPr>
          <p:cNvPr id="55298" name="Rectangle 2"/>
          <p:cNvSpPr>
            <a:spLocks noGrp="1" noChangeArrowheads="1"/>
          </p:cNvSpPr>
          <p:nvPr>
            <p:ph type="title"/>
          </p:nvPr>
        </p:nvSpPr>
        <p:spPr>
          <a:xfrm>
            <a:off x="1708732" y="965166"/>
            <a:ext cx="8229600" cy="276225"/>
          </a:xfrm>
        </p:spPr>
        <p:txBody>
          <a:bodyPr>
            <a:noAutofit/>
          </a:bodyPr>
          <a:lstStyle/>
          <a:p>
            <a:pPr marL="342900" indent="-342900">
              <a:buFont typeface="Arial" panose="020B0604020202020204" pitchFamily="34" charset="0"/>
              <a:buChar char="•"/>
            </a:pPr>
            <a:r>
              <a:rPr lang="zh-CN" altLang="zh-CN" sz="2400" dirty="0">
                <a:solidFill>
                  <a:schemeClr val="tx1"/>
                </a:solidFill>
              </a:rPr>
              <a:t>线性递减权值</a:t>
            </a:r>
          </a:p>
        </p:txBody>
      </p:sp>
      <p:sp>
        <p:nvSpPr>
          <p:cNvPr id="55300" name="Rectangle 4"/>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5301" name="Object 5"/>
          <p:cNvGraphicFramePr>
            <a:graphicFrameLocks noChangeAspect="1"/>
          </p:cNvGraphicFramePr>
          <p:nvPr>
            <p:extLst/>
          </p:nvPr>
        </p:nvGraphicFramePr>
        <p:xfrm>
          <a:off x="3241158" y="1518500"/>
          <a:ext cx="4876800" cy="1068387"/>
        </p:xfrm>
        <a:graphic>
          <a:graphicData uri="http://schemas.openxmlformats.org/presentationml/2006/ole">
            <mc:AlternateContent xmlns:mc="http://schemas.openxmlformats.org/markup-compatibility/2006">
              <mc:Choice xmlns:v="urn:schemas-microsoft-com:vml" Requires="v">
                <p:oleObj spid="_x0000_s79887" r:id="rId3" imgW="1981517" imgH="432117" progId="Equation.DSMT4">
                  <p:embed/>
                </p:oleObj>
              </mc:Choice>
              <mc:Fallback>
                <p:oleObj r:id="rId3" imgW="1981517" imgH="43211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158" y="1518500"/>
                        <a:ext cx="4876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标题 1"/>
          <p:cNvSpPr txBox="1">
            <a:spLocks/>
          </p:cNvSpPr>
          <p:nvPr/>
        </p:nvSpPr>
        <p:spPr>
          <a:xfrm>
            <a:off x="0" y="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粒子群算法</a:t>
            </a:r>
            <a:endParaRPr lang="zh-CN" altLang="en-US" dirty="0"/>
          </a:p>
        </p:txBody>
      </p:sp>
    </p:spTree>
    <p:extLst>
      <p:ext uri="{BB962C8B-B14F-4D97-AF65-F5344CB8AC3E}">
        <p14:creationId xmlns:p14="http://schemas.microsoft.com/office/powerpoint/2010/main" val="2323629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grpSp>
        <p:nvGrpSpPr>
          <p:cNvPr id="29700" name="Group 4"/>
          <p:cNvGrpSpPr>
            <a:grpSpLocks/>
          </p:cNvGrpSpPr>
          <p:nvPr/>
        </p:nvGrpSpPr>
        <p:grpSpPr bwMode="auto">
          <a:xfrm>
            <a:off x="1319285" y="1333501"/>
            <a:ext cx="6724650" cy="534989"/>
            <a:chOff x="0" y="11"/>
            <a:chExt cx="4236" cy="337"/>
          </a:xfrm>
        </p:grpSpPr>
        <p:sp>
          <p:nvSpPr>
            <p:cNvPr id="29701" name="Rectangle 5"/>
            <p:cNvSpPr>
              <a:spLocks noChangeArrowheads="1"/>
            </p:cNvSpPr>
            <p:nvPr/>
          </p:nvSpPr>
          <p:spPr bwMode="auto">
            <a:xfrm>
              <a:off x="0" y="19"/>
              <a:ext cx="4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457200" indent="-4572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  </a:t>
              </a:r>
              <a:r>
                <a:rPr lang="zh-CN" altLang="en-US" sz="2400" b="1" dirty="0">
                  <a:latin typeface="Times New Roman" panose="02020603050405020304" pitchFamily="18" charset="0"/>
                  <a:ea typeface="楷体_GB2312" pitchFamily="1" charset="-122"/>
                </a:rPr>
                <a:t>权重因子</a:t>
              </a:r>
              <a:r>
                <a:rPr lang="zh-CN" altLang="en-US" sz="2400" dirty="0">
                  <a:latin typeface="Times New Roman" panose="02020603050405020304" pitchFamily="18" charset="0"/>
                  <a:ea typeface="楷体_GB2312" pitchFamily="1" charset="-122"/>
                </a:rPr>
                <a:t>：惯性因子    、学习因子                 </a:t>
              </a:r>
            </a:p>
          </p:txBody>
        </p:sp>
        <p:graphicFrame>
          <p:nvGraphicFramePr>
            <p:cNvPr id="29702" name="Object 6"/>
            <p:cNvGraphicFramePr>
              <a:graphicFrameLocks noChangeAspect="1"/>
            </p:cNvGraphicFramePr>
            <p:nvPr>
              <p:extLst>
                <p:ext uri="{D42A27DB-BD31-4B8C-83A1-F6EECF244321}">
                  <p14:modId xmlns:p14="http://schemas.microsoft.com/office/powerpoint/2010/main" val="4093526356"/>
                </p:ext>
              </p:extLst>
            </p:nvPr>
          </p:nvGraphicFramePr>
          <p:xfrm>
            <a:off x="2231" y="19"/>
            <a:ext cx="250" cy="329"/>
          </p:xfrm>
          <a:graphic>
            <a:graphicData uri="http://schemas.openxmlformats.org/presentationml/2006/ole">
              <mc:AlternateContent xmlns:mc="http://schemas.openxmlformats.org/markup-compatibility/2006">
                <mc:Choice xmlns:v="urn:schemas-microsoft-com:vml" Requires="v">
                  <p:oleObj spid="_x0000_s77009" r:id="rId4" imgW="3657917" imgH="3353117" progId="Equation.DSMT4">
                    <p:embed/>
                  </p:oleObj>
                </mc:Choice>
                <mc:Fallback>
                  <p:oleObj r:id="rId4" imgW="3657917" imgH="3353117" progId="Equation.DSMT4">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31" y="19"/>
                          <a:ext cx="250"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3" name="Object 7"/>
            <p:cNvGraphicFramePr>
              <a:graphicFrameLocks noChangeAspect="1"/>
            </p:cNvGraphicFramePr>
            <p:nvPr>
              <p:extLst>
                <p:ext uri="{D42A27DB-BD31-4B8C-83A1-F6EECF244321}">
                  <p14:modId xmlns:p14="http://schemas.microsoft.com/office/powerpoint/2010/main" val="1674006033"/>
                </p:ext>
              </p:extLst>
            </p:nvPr>
          </p:nvGraphicFramePr>
          <p:xfrm>
            <a:off x="3408" y="11"/>
            <a:ext cx="292" cy="329"/>
          </p:xfrm>
          <a:graphic>
            <a:graphicData uri="http://schemas.openxmlformats.org/presentationml/2006/ole">
              <mc:AlternateContent xmlns:mc="http://schemas.openxmlformats.org/markup-compatibility/2006">
                <mc:Choice xmlns:v="urn:schemas-microsoft-com:vml" Requires="v">
                  <p:oleObj spid="_x0000_s77010" r:id="rId6" imgW="178504" imgH="229414" progId="Equation.DSMT4">
                    <p:embed/>
                  </p:oleObj>
                </mc:Choice>
                <mc:Fallback>
                  <p:oleObj r:id="rId6" imgW="178504" imgH="229414" progId="Equation.DSMT4">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408"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8"/>
            <p:cNvGraphicFramePr>
              <a:graphicFrameLocks noChangeAspect="1"/>
            </p:cNvGraphicFramePr>
            <p:nvPr>
              <p:extLst>
                <p:ext uri="{D42A27DB-BD31-4B8C-83A1-F6EECF244321}">
                  <p14:modId xmlns:p14="http://schemas.microsoft.com/office/powerpoint/2010/main" val="2821315137"/>
                </p:ext>
              </p:extLst>
            </p:nvPr>
          </p:nvGraphicFramePr>
          <p:xfrm>
            <a:off x="3771" y="11"/>
            <a:ext cx="334" cy="329"/>
          </p:xfrm>
          <a:graphic>
            <a:graphicData uri="http://schemas.openxmlformats.org/presentationml/2006/ole">
              <mc:AlternateContent xmlns:mc="http://schemas.openxmlformats.org/markup-compatibility/2006">
                <mc:Choice xmlns:v="urn:schemas-microsoft-com:vml" Requires="v">
                  <p:oleObj spid="_x0000_s77011" r:id="rId8" imgW="204136" imgH="229614" progId="Equation.DSMT4">
                    <p:embed/>
                  </p:oleObj>
                </mc:Choice>
                <mc:Fallback>
                  <p:oleObj r:id="rId8" imgW="204136" imgH="229614" progId="Equation.DSMT4">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7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9707" name="Rectangle 11"/>
          <p:cNvSpPr>
            <a:spLocks noChangeArrowheads="1"/>
          </p:cNvSpPr>
          <p:nvPr/>
        </p:nvSpPr>
        <p:spPr bwMode="auto">
          <a:xfrm>
            <a:off x="1793875" y="4938861"/>
            <a:ext cx="28696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社会经验部分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08" name="Rectangle 12"/>
          <p:cNvSpPr>
            <a:spLocks noChangeArrowheads="1"/>
          </p:cNvSpPr>
          <p:nvPr/>
        </p:nvSpPr>
        <p:spPr bwMode="auto">
          <a:xfrm>
            <a:off x="1774825" y="3502175"/>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前次迭代中自身的速度 </a:t>
            </a:r>
            <a:r>
              <a:rPr lang="zh-CN" altLang="zh-CN" sz="2400">
                <a:latin typeface="楷体_GB2312" pitchFamily="1" charset="-122"/>
                <a:ea typeface="楷体_GB2312" pitchFamily="1" charset="-122"/>
              </a:rPr>
              <a:t>    </a:t>
            </a:r>
          </a:p>
        </p:txBody>
      </p:sp>
      <p:sp>
        <p:nvSpPr>
          <p:cNvPr id="29709" name="Rectangle 13"/>
          <p:cNvSpPr>
            <a:spLocks noChangeArrowheads="1"/>
          </p:cNvSpPr>
          <p:nvPr/>
        </p:nvSpPr>
        <p:spPr bwMode="auto">
          <a:xfrm>
            <a:off x="1774825" y="4186386"/>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自我认知部分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11" name="Rectangle 15"/>
          <p:cNvSpPr>
            <a:spLocks noChangeArrowheads="1"/>
          </p:cNvSpPr>
          <p:nvPr/>
        </p:nvSpPr>
        <p:spPr bwMode="auto">
          <a:xfrm>
            <a:off x="2517776" y="2894161"/>
            <a:ext cx="5947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粒子的速度更新主要由三部分组成：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graphicFrame>
        <p:nvGraphicFramePr>
          <p:cNvPr id="29715" name="Object 19"/>
          <p:cNvGraphicFramePr>
            <a:graphicFrameLocks noChangeAspect="1"/>
          </p:cNvGraphicFramePr>
          <p:nvPr/>
        </p:nvGraphicFramePr>
        <p:xfrm>
          <a:off x="5476875" y="3398839"/>
          <a:ext cx="692150" cy="593725"/>
        </p:xfrm>
        <a:graphic>
          <a:graphicData uri="http://schemas.openxmlformats.org/presentationml/2006/ole">
            <mc:AlternateContent xmlns:mc="http://schemas.openxmlformats.org/markup-compatibility/2006">
              <mc:Choice xmlns:v="urn:schemas-microsoft-com:vml" Requires="v">
                <p:oleObj spid="_x0000_s77012" r:id="rId10" imgW="6401117" imgH="5486717" progId="Equation.KSEE3">
                  <p:embed/>
                </p:oleObj>
              </mc:Choice>
              <mc:Fallback>
                <p:oleObj r:id="rId10" imgW="6401117" imgH="5486717"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6875" y="3398839"/>
                        <a:ext cx="692150" cy="5937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7" name="Object 21"/>
          <p:cNvGraphicFramePr>
            <a:graphicFrameLocks noChangeAspect="1"/>
          </p:cNvGraphicFramePr>
          <p:nvPr>
            <p:extLst>
              <p:ext uri="{D42A27DB-BD31-4B8C-83A1-F6EECF244321}">
                <p14:modId xmlns:p14="http://schemas.microsoft.com/office/powerpoint/2010/main" val="4045831305"/>
              </p:ext>
            </p:extLst>
          </p:nvPr>
        </p:nvGraphicFramePr>
        <p:xfrm>
          <a:off x="2232026" y="2124075"/>
          <a:ext cx="7058025" cy="552450"/>
        </p:xfrm>
        <a:graphic>
          <a:graphicData uri="http://schemas.openxmlformats.org/presentationml/2006/ole">
            <mc:AlternateContent xmlns:mc="http://schemas.openxmlformats.org/markup-compatibility/2006">
              <mc:Choice xmlns:v="urn:schemas-microsoft-com:vml" Requires="v">
                <p:oleObj spid="_x0000_s77013" r:id="rId12" imgW="3085078" imgH="241512" progId="Equation.DSMT4">
                  <p:embed/>
                </p:oleObj>
              </mc:Choice>
              <mc:Fallback>
                <p:oleObj r:id="rId12" imgW="3085078" imgH="2415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2026" y="2124075"/>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18" name="Object 22"/>
          <p:cNvGraphicFramePr>
            <a:graphicFrameLocks noChangeAspect="1"/>
          </p:cNvGraphicFramePr>
          <p:nvPr/>
        </p:nvGraphicFramePr>
        <p:xfrm>
          <a:off x="4035426" y="4119563"/>
          <a:ext cx="2968625" cy="627062"/>
        </p:xfrm>
        <a:graphic>
          <a:graphicData uri="http://schemas.openxmlformats.org/presentationml/2006/ole">
            <mc:AlternateContent xmlns:mc="http://schemas.openxmlformats.org/markup-compatibility/2006">
              <mc:Choice xmlns:v="urn:schemas-microsoft-com:vml" Requires="v">
                <p:oleObj spid="_x0000_s77014" r:id="rId14" imgW="27432317" imgH="5791517" progId="Equation.KSEE3">
                  <p:embed/>
                </p:oleObj>
              </mc:Choice>
              <mc:Fallback>
                <p:oleObj r:id="rId14" imgW="27432317" imgH="5791517" progId="Equation.KSEE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5426" y="4119563"/>
                        <a:ext cx="2968625"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9" name="Object 23"/>
          <p:cNvGraphicFramePr>
            <a:graphicFrameLocks noChangeAspect="1"/>
          </p:cNvGraphicFramePr>
          <p:nvPr/>
        </p:nvGraphicFramePr>
        <p:xfrm>
          <a:off x="3990976" y="4910138"/>
          <a:ext cx="2970213" cy="627062"/>
        </p:xfrm>
        <a:graphic>
          <a:graphicData uri="http://schemas.openxmlformats.org/presentationml/2006/ole">
            <mc:AlternateContent xmlns:mc="http://schemas.openxmlformats.org/markup-compatibility/2006">
              <mc:Choice xmlns:v="urn:schemas-microsoft-com:vml" Requires="v">
                <p:oleObj spid="_x0000_s77015" r:id="rId16" imgW="27432317" imgH="5791517" progId="Equation.KSEE3">
                  <p:embed/>
                </p:oleObj>
              </mc:Choice>
              <mc:Fallback>
                <p:oleObj r:id="rId16" imgW="27432317" imgH="5791517" progId="Equation.KSEE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90976" y="4910138"/>
                        <a:ext cx="2970213"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
        <p:nvSpPr>
          <p:cNvPr id="25" name="AutoShape 3" descr="紫色网格"/>
          <p:cNvSpPr>
            <a:spLocks noChangeArrowheads="1"/>
          </p:cNvSpPr>
          <p:nvPr/>
        </p:nvSpPr>
        <p:spPr bwMode="auto">
          <a:xfrm>
            <a:off x="8017193" y="2782455"/>
            <a:ext cx="3824288" cy="3105150"/>
          </a:xfrm>
          <a:prstGeom prst="wedgeRoundRectCallout">
            <a:avLst>
              <a:gd name="adj1" fmla="val -144753"/>
              <a:gd name="adj2" fmla="val -1363"/>
              <a:gd name="adj3" fmla="val 16667"/>
            </a:avLst>
          </a:prstGeom>
          <a:blipFill dpi="0" rotWithShape="1">
            <a:blip r:embed="rId18"/>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000">
              <a:ea typeface="楷体_GB2312" pitchFamily="1" charset="-122"/>
            </a:endParaRPr>
          </a:p>
        </p:txBody>
      </p:sp>
      <p:grpSp>
        <p:nvGrpSpPr>
          <p:cNvPr id="27" name="Group 17"/>
          <p:cNvGrpSpPr>
            <a:grpSpLocks/>
          </p:cNvGrpSpPr>
          <p:nvPr/>
        </p:nvGrpSpPr>
        <p:grpSpPr bwMode="auto">
          <a:xfrm>
            <a:off x="8706169" y="2882468"/>
            <a:ext cx="1849438" cy="522288"/>
            <a:chOff x="0" y="0"/>
            <a:chExt cx="1165" cy="329"/>
          </a:xfrm>
        </p:grpSpPr>
        <p:sp>
          <p:nvSpPr>
            <p:cNvPr id="28" name="Rectangle 18"/>
            <p:cNvSpPr>
              <a:spLocks noChangeArrowheads="1"/>
            </p:cNvSpPr>
            <p:nvPr/>
          </p:nvSpPr>
          <p:spPr bwMode="auto">
            <a:xfrm>
              <a:off x="0" y="46"/>
              <a:ext cx="11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a:solidFill>
                    <a:srgbClr val="FFFF00"/>
                  </a:solidFill>
                  <a:ea typeface="楷体_GB2312" pitchFamily="1" charset="-122"/>
                </a:rPr>
                <a:t>学习因子</a:t>
              </a:r>
              <a:r>
                <a:rPr lang="zh-CN" altLang="zh-CN" sz="2000">
                  <a:solidFill>
                    <a:srgbClr val="FFFF00"/>
                  </a:solidFill>
                  <a:ea typeface="楷体_GB2312" pitchFamily="1" charset="-122"/>
                </a:rPr>
                <a:t> </a:t>
              </a:r>
              <a:r>
                <a:rPr lang="zh-CN" altLang="zh-CN" sz="2000" b="1">
                  <a:solidFill>
                    <a:srgbClr val="FFFF00"/>
                  </a:solidFill>
                  <a:latin typeface="楷体_GB2312" pitchFamily="1" charset="-122"/>
                  <a:ea typeface="楷体_GB2312" pitchFamily="1" charset="-122"/>
                </a:rPr>
                <a:t>    </a:t>
              </a:r>
            </a:p>
          </p:txBody>
        </p:sp>
        <p:graphicFrame>
          <p:nvGraphicFramePr>
            <p:cNvPr id="29" name="Object 19"/>
            <p:cNvGraphicFramePr>
              <a:graphicFrameLocks noChangeAspect="1"/>
            </p:cNvGraphicFramePr>
            <p:nvPr/>
          </p:nvGraphicFramePr>
          <p:xfrm>
            <a:off x="964" y="0"/>
            <a:ext cx="201" cy="329"/>
          </p:xfrm>
          <a:graphic>
            <a:graphicData uri="http://schemas.openxmlformats.org/presentationml/2006/ole">
              <mc:AlternateContent xmlns:mc="http://schemas.openxmlformats.org/markup-compatibility/2006">
                <mc:Choice xmlns:v="urn:schemas-microsoft-com:vml" Requires="v">
                  <p:oleObj spid="_x0000_s77016" r:id="rId19" imgW="140565" imgH="229813" progId="Equation.DSMT4">
                    <p:embed/>
                  </p:oleObj>
                </mc:Choice>
                <mc:Fallback>
                  <p:oleObj r:id="rId19" imgW="140565" imgH="229813" progId="Equation.DSMT4">
                    <p:embed/>
                    <p:pic>
                      <p:nvPicPr>
                        <p:cNvPr id="0" name=""/>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964" y="0"/>
                          <a:ext cx="201"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0" name="Object 20"/>
          <p:cNvGraphicFramePr>
            <a:graphicFrameLocks noChangeAspect="1"/>
          </p:cNvGraphicFramePr>
          <p:nvPr>
            <p:extLst>
              <p:ext uri="{D42A27DB-BD31-4B8C-83A1-F6EECF244321}">
                <p14:modId xmlns:p14="http://schemas.microsoft.com/office/powerpoint/2010/main" val="3521011439"/>
              </p:ext>
            </p:extLst>
          </p:nvPr>
        </p:nvGraphicFramePr>
        <p:xfrm>
          <a:off x="8486272" y="3525648"/>
          <a:ext cx="869950" cy="522287"/>
        </p:xfrm>
        <a:graphic>
          <a:graphicData uri="http://schemas.openxmlformats.org/presentationml/2006/ole">
            <mc:AlternateContent xmlns:mc="http://schemas.openxmlformats.org/markup-compatibility/2006">
              <mc:Choice xmlns:v="urn:schemas-microsoft-com:vml" Requires="v">
                <p:oleObj spid="_x0000_s77017" r:id="rId21" imgW="382146" imgH="229414" progId="Equation.DSMT4">
                  <p:embed/>
                </p:oleObj>
              </mc:Choice>
              <mc:Fallback>
                <p:oleObj r:id="rId21" imgW="382146" imgH="229414" progId="Equation.DSMT4">
                  <p:embed/>
                  <p:pic>
                    <p:nvPicPr>
                      <p:cNvPr id="0" name=""/>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8486272" y="3525648"/>
                        <a:ext cx="869950"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Rectangle 21"/>
          <p:cNvSpPr>
            <a:spLocks noChangeArrowheads="1"/>
          </p:cNvSpPr>
          <p:nvPr/>
        </p:nvSpPr>
        <p:spPr bwMode="auto">
          <a:xfrm>
            <a:off x="8415657" y="3997657"/>
            <a:ext cx="23070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a:solidFill>
                  <a:srgbClr val="FFFF00"/>
                </a:solidFill>
                <a:ea typeface="楷体_GB2312" pitchFamily="1" charset="-122"/>
              </a:rPr>
              <a:t>无私型粒子群算法</a:t>
            </a:r>
            <a:r>
              <a:rPr lang="zh-CN" altLang="zh-CN" sz="2000">
                <a:solidFill>
                  <a:srgbClr val="FFFF00"/>
                </a:solidFill>
                <a:ea typeface="楷体_GB2312" pitchFamily="1" charset="-122"/>
              </a:rPr>
              <a:t> </a:t>
            </a:r>
          </a:p>
        </p:txBody>
      </p:sp>
      <p:sp>
        <p:nvSpPr>
          <p:cNvPr id="32" name="Rectangle 22"/>
          <p:cNvSpPr>
            <a:spLocks noChangeArrowheads="1"/>
          </p:cNvSpPr>
          <p:nvPr/>
        </p:nvSpPr>
        <p:spPr bwMode="auto">
          <a:xfrm>
            <a:off x="8486272" y="4428095"/>
            <a:ext cx="3023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00FFFF"/>
                </a:solidFill>
                <a:ea typeface="楷体_GB2312" pitchFamily="1" charset="-122"/>
              </a:rPr>
              <a:t>“只有社会，没有自我”</a:t>
            </a:r>
            <a:endParaRPr lang="zh-CN" altLang="zh-CN" sz="2000" b="1" dirty="0">
              <a:solidFill>
                <a:srgbClr val="00FFFF"/>
              </a:solidFill>
              <a:latin typeface="楷体_GB2312" pitchFamily="1" charset="-122"/>
              <a:ea typeface="楷体_GB2312" pitchFamily="1" charset="-122"/>
            </a:endParaRPr>
          </a:p>
        </p:txBody>
      </p:sp>
      <p:sp>
        <p:nvSpPr>
          <p:cNvPr id="33" name="Rectangle 23"/>
          <p:cNvSpPr>
            <a:spLocks noChangeArrowheads="1"/>
          </p:cNvSpPr>
          <p:nvPr/>
        </p:nvSpPr>
        <p:spPr bwMode="auto">
          <a:xfrm>
            <a:off x="8706169" y="4856689"/>
            <a:ext cx="302358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ea typeface="楷体_GB2312" pitchFamily="1" charset="-122"/>
              </a:rPr>
              <a:t>迅速丧失群体多样性，</a:t>
            </a:r>
          </a:p>
          <a:p>
            <a:pPr eaLnBrk="0" hangingPunct="0"/>
            <a:r>
              <a:rPr lang="zh-CN" altLang="zh-CN" sz="2000" b="1" dirty="0">
                <a:solidFill>
                  <a:srgbClr val="FFFF00"/>
                </a:solidFill>
                <a:ea typeface="楷体_GB2312" pitchFamily="1" charset="-122"/>
              </a:rPr>
              <a:t>易陷入局优而无法跳出．</a:t>
            </a:r>
          </a:p>
        </p:txBody>
      </p:sp>
    </p:spTree>
    <p:extLst>
      <p:ext uri="{BB962C8B-B14F-4D97-AF65-F5344CB8AC3E}">
        <p14:creationId xmlns:p14="http://schemas.microsoft.com/office/powerpoint/2010/main" val="2894819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utoUpdateAnimBg="0"/>
      <p:bldP spid="31" grpId="0" autoUpdateAnimBg="0"/>
      <p:bldP spid="32" grpId="0" autoUpdateAnimBg="0"/>
      <p:bldP spid="33"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grpSp>
        <p:nvGrpSpPr>
          <p:cNvPr id="29700" name="Group 4"/>
          <p:cNvGrpSpPr>
            <a:grpSpLocks/>
          </p:cNvGrpSpPr>
          <p:nvPr/>
        </p:nvGrpSpPr>
        <p:grpSpPr bwMode="auto">
          <a:xfrm>
            <a:off x="1319285" y="1333501"/>
            <a:ext cx="6724650" cy="534989"/>
            <a:chOff x="0" y="11"/>
            <a:chExt cx="4236" cy="337"/>
          </a:xfrm>
        </p:grpSpPr>
        <p:sp>
          <p:nvSpPr>
            <p:cNvPr id="29701" name="Rectangle 5"/>
            <p:cNvSpPr>
              <a:spLocks noChangeArrowheads="1"/>
            </p:cNvSpPr>
            <p:nvPr/>
          </p:nvSpPr>
          <p:spPr bwMode="auto">
            <a:xfrm>
              <a:off x="0" y="19"/>
              <a:ext cx="4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457200" indent="-4572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  </a:t>
              </a:r>
              <a:r>
                <a:rPr lang="zh-CN" altLang="en-US" sz="2400" b="1" dirty="0">
                  <a:latin typeface="Times New Roman" panose="02020603050405020304" pitchFamily="18" charset="0"/>
                  <a:ea typeface="楷体_GB2312" pitchFamily="1" charset="-122"/>
                </a:rPr>
                <a:t>权重因子</a:t>
              </a:r>
              <a:r>
                <a:rPr lang="zh-CN" altLang="en-US" sz="2400" dirty="0">
                  <a:latin typeface="Times New Roman" panose="02020603050405020304" pitchFamily="18" charset="0"/>
                  <a:ea typeface="楷体_GB2312" pitchFamily="1" charset="-122"/>
                </a:rPr>
                <a:t>：惯性因子    、学习因子                 </a:t>
              </a:r>
            </a:p>
          </p:txBody>
        </p:sp>
        <p:graphicFrame>
          <p:nvGraphicFramePr>
            <p:cNvPr id="29702" name="Object 6"/>
            <p:cNvGraphicFramePr>
              <a:graphicFrameLocks noChangeAspect="1"/>
            </p:cNvGraphicFramePr>
            <p:nvPr>
              <p:extLst>
                <p:ext uri="{D42A27DB-BD31-4B8C-83A1-F6EECF244321}">
                  <p14:modId xmlns:p14="http://schemas.microsoft.com/office/powerpoint/2010/main" val="4093526356"/>
                </p:ext>
              </p:extLst>
            </p:nvPr>
          </p:nvGraphicFramePr>
          <p:xfrm>
            <a:off x="2231" y="19"/>
            <a:ext cx="250" cy="329"/>
          </p:xfrm>
          <a:graphic>
            <a:graphicData uri="http://schemas.openxmlformats.org/presentationml/2006/ole">
              <mc:AlternateContent xmlns:mc="http://schemas.openxmlformats.org/markup-compatibility/2006">
                <mc:Choice xmlns:v="urn:schemas-microsoft-com:vml" Requires="v">
                  <p:oleObj spid="_x0000_s78033" r:id="rId4" imgW="3657917" imgH="3353117" progId="Equation.DSMT4">
                    <p:embed/>
                  </p:oleObj>
                </mc:Choice>
                <mc:Fallback>
                  <p:oleObj r:id="rId4" imgW="3657917" imgH="3353117" progId="Equation.DSMT4">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31" y="19"/>
                          <a:ext cx="250"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3" name="Object 7"/>
            <p:cNvGraphicFramePr>
              <a:graphicFrameLocks noChangeAspect="1"/>
            </p:cNvGraphicFramePr>
            <p:nvPr>
              <p:extLst>
                <p:ext uri="{D42A27DB-BD31-4B8C-83A1-F6EECF244321}">
                  <p14:modId xmlns:p14="http://schemas.microsoft.com/office/powerpoint/2010/main" val="1674006033"/>
                </p:ext>
              </p:extLst>
            </p:nvPr>
          </p:nvGraphicFramePr>
          <p:xfrm>
            <a:off x="3408" y="11"/>
            <a:ext cx="292" cy="329"/>
          </p:xfrm>
          <a:graphic>
            <a:graphicData uri="http://schemas.openxmlformats.org/presentationml/2006/ole">
              <mc:AlternateContent xmlns:mc="http://schemas.openxmlformats.org/markup-compatibility/2006">
                <mc:Choice xmlns:v="urn:schemas-microsoft-com:vml" Requires="v">
                  <p:oleObj spid="_x0000_s78034" r:id="rId6" imgW="178504" imgH="229414" progId="Equation.DSMT4">
                    <p:embed/>
                  </p:oleObj>
                </mc:Choice>
                <mc:Fallback>
                  <p:oleObj r:id="rId6" imgW="178504" imgH="229414" progId="Equation.DSMT4">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408" y="11"/>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8"/>
            <p:cNvGraphicFramePr>
              <a:graphicFrameLocks noChangeAspect="1"/>
            </p:cNvGraphicFramePr>
            <p:nvPr>
              <p:extLst>
                <p:ext uri="{D42A27DB-BD31-4B8C-83A1-F6EECF244321}">
                  <p14:modId xmlns:p14="http://schemas.microsoft.com/office/powerpoint/2010/main" val="2821315137"/>
                </p:ext>
              </p:extLst>
            </p:nvPr>
          </p:nvGraphicFramePr>
          <p:xfrm>
            <a:off x="3771" y="11"/>
            <a:ext cx="334" cy="329"/>
          </p:xfrm>
          <a:graphic>
            <a:graphicData uri="http://schemas.openxmlformats.org/presentationml/2006/ole">
              <mc:AlternateContent xmlns:mc="http://schemas.openxmlformats.org/markup-compatibility/2006">
                <mc:Choice xmlns:v="urn:schemas-microsoft-com:vml" Requires="v">
                  <p:oleObj spid="_x0000_s78035" r:id="rId8" imgW="204136" imgH="229614" progId="Equation.DSMT4">
                    <p:embed/>
                  </p:oleObj>
                </mc:Choice>
                <mc:Fallback>
                  <p:oleObj r:id="rId8" imgW="204136" imgH="229614" progId="Equation.DSMT4">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771" y="11"/>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9707" name="Rectangle 11"/>
          <p:cNvSpPr>
            <a:spLocks noChangeArrowheads="1"/>
          </p:cNvSpPr>
          <p:nvPr/>
        </p:nvSpPr>
        <p:spPr bwMode="auto">
          <a:xfrm>
            <a:off x="1793875" y="4938861"/>
            <a:ext cx="28696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社会经验部分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08" name="Rectangle 12"/>
          <p:cNvSpPr>
            <a:spLocks noChangeArrowheads="1"/>
          </p:cNvSpPr>
          <p:nvPr/>
        </p:nvSpPr>
        <p:spPr bwMode="auto">
          <a:xfrm>
            <a:off x="1774825" y="3502175"/>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前次迭代中自身的速度 </a:t>
            </a:r>
            <a:r>
              <a:rPr lang="zh-CN" altLang="zh-CN" sz="2400">
                <a:latin typeface="楷体_GB2312" pitchFamily="1" charset="-122"/>
                <a:ea typeface="楷体_GB2312" pitchFamily="1" charset="-122"/>
              </a:rPr>
              <a:t>    </a:t>
            </a:r>
          </a:p>
        </p:txBody>
      </p:sp>
      <p:sp>
        <p:nvSpPr>
          <p:cNvPr id="29709" name="Rectangle 13"/>
          <p:cNvSpPr>
            <a:spLocks noChangeArrowheads="1"/>
          </p:cNvSpPr>
          <p:nvPr/>
        </p:nvSpPr>
        <p:spPr bwMode="auto">
          <a:xfrm>
            <a:off x="1774825" y="4186386"/>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自我认知部分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sp>
        <p:nvSpPr>
          <p:cNvPr id="29711" name="Rectangle 15"/>
          <p:cNvSpPr>
            <a:spLocks noChangeArrowheads="1"/>
          </p:cNvSpPr>
          <p:nvPr/>
        </p:nvSpPr>
        <p:spPr bwMode="auto">
          <a:xfrm>
            <a:off x="2517776" y="2894161"/>
            <a:ext cx="5947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粒子的速度更新主要由三部分组成： </a:t>
            </a:r>
            <a:r>
              <a:rPr lang="zh-CN" altLang="zh-CN" sz="2400">
                <a:latin typeface="楷体_GB2312" pitchFamily="1" charset="-122"/>
                <a:ea typeface="楷体_GB2312" pitchFamily="1" charset="-122"/>
              </a:rPr>
              <a:t> </a:t>
            </a:r>
            <a:r>
              <a:rPr lang="zh-CN" altLang="zh-CN" sz="2400">
                <a:solidFill>
                  <a:schemeClr val="bg1"/>
                </a:solidFill>
                <a:latin typeface="楷体_GB2312" pitchFamily="1" charset="-122"/>
                <a:ea typeface="楷体_GB2312" pitchFamily="1" charset="-122"/>
              </a:rPr>
              <a:t>    </a:t>
            </a:r>
          </a:p>
        </p:txBody>
      </p:sp>
      <p:graphicFrame>
        <p:nvGraphicFramePr>
          <p:cNvPr id="29715" name="Object 19"/>
          <p:cNvGraphicFramePr>
            <a:graphicFrameLocks noChangeAspect="1"/>
          </p:cNvGraphicFramePr>
          <p:nvPr/>
        </p:nvGraphicFramePr>
        <p:xfrm>
          <a:off x="5476875" y="3398839"/>
          <a:ext cx="692150" cy="593725"/>
        </p:xfrm>
        <a:graphic>
          <a:graphicData uri="http://schemas.openxmlformats.org/presentationml/2006/ole">
            <mc:AlternateContent xmlns:mc="http://schemas.openxmlformats.org/markup-compatibility/2006">
              <mc:Choice xmlns:v="urn:schemas-microsoft-com:vml" Requires="v">
                <p:oleObj spid="_x0000_s78036" r:id="rId10" imgW="6401117" imgH="5486717" progId="Equation.KSEE3">
                  <p:embed/>
                </p:oleObj>
              </mc:Choice>
              <mc:Fallback>
                <p:oleObj r:id="rId10" imgW="6401117" imgH="5486717"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76875" y="3398839"/>
                        <a:ext cx="692150" cy="5937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7" name="Object 21"/>
          <p:cNvGraphicFramePr>
            <a:graphicFrameLocks noChangeAspect="1"/>
          </p:cNvGraphicFramePr>
          <p:nvPr>
            <p:extLst>
              <p:ext uri="{D42A27DB-BD31-4B8C-83A1-F6EECF244321}">
                <p14:modId xmlns:p14="http://schemas.microsoft.com/office/powerpoint/2010/main" val="4045831305"/>
              </p:ext>
            </p:extLst>
          </p:nvPr>
        </p:nvGraphicFramePr>
        <p:xfrm>
          <a:off x="2232026" y="2124075"/>
          <a:ext cx="7058025" cy="552450"/>
        </p:xfrm>
        <a:graphic>
          <a:graphicData uri="http://schemas.openxmlformats.org/presentationml/2006/ole">
            <mc:AlternateContent xmlns:mc="http://schemas.openxmlformats.org/markup-compatibility/2006">
              <mc:Choice xmlns:v="urn:schemas-microsoft-com:vml" Requires="v">
                <p:oleObj spid="_x0000_s78037" r:id="rId12" imgW="3085078" imgH="241512" progId="Equation.DSMT4">
                  <p:embed/>
                </p:oleObj>
              </mc:Choice>
              <mc:Fallback>
                <p:oleObj r:id="rId12" imgW="3085078" imgH="2415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2026" y="2124075"/>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18" name="Object 22"/>
          <p:cNvGraphicFramePr>
            <a:graphicFrameLocks noChangeAspect="1"/>
          </p:cNvGraphicFramePr>
          <p:nvPr/>
        </p:nvGraphicFramePr>
        <p:xfrm>
          <a:off x="4035426" y="4119563"/>
          <a:ext cx="2968625" cy="627062"/>
        </p:xfrm>
        <a:graphic>
          <a:graphicData uri="http://schemas.openxmlformats.org/presentationml/2006/ole">
            <mc:AlternateContent xmlns:mc="http://schemas.openxmlformats.org/markup-compatibility/2006">
              <mc:Choice xmlns:v="urn:schemas-microsoft-com:vml" Requires="v">
                <p:oleObj spid="_x0000_s78038" r:id="rId14" imgW="27432317" imgH="5791517" progId="Equation.KSEE3">
                  <p:embed/>
                </p:oleObj>
              </mc:Choice>
              <mc:Fallback>
                <p:oleObj r:id="rId14" imgW="27432317" imgH="5791517" progId="Equation.KSEE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5426" y="4119563"/>
                        <a:ext cx="2968625"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9" name="Object 23"/>
          <p:cNvGraphicFramePr>
            <a:graphicFrameLocks noChangeAspect="1"/>
          </p:cNvGraphicFramePr>
          <p:nvPr/>
        </p:nvGraphicFramePr>
        <p:xfrm>
          <a:off x="3990976" y="4910138"/>
          <a:ext cx="2970213" cy="627062"/>
        </p:xfrm>
        <a:graphic>
          <a:graphicData uri="http://schemas.openxmlformats.org/presentationml/2006/ole">
            <mc:AlternateContent xmlns:mc="http://schemas.openxmlformats.org/markup-compatibility/2006">
              <mc:Choice xmlns:v="urn:schemas-microsoft-com:vml" Requires="v">
                <p:oleObj spid="_x0000_s78039" r:id="rId16" imgW="27432317" imgH="5791517" progId="Equation.KSEE3">
                  <p:embed/>
                </p:oleObj>
              </mc:Choice>
              <mc:Fallback>
                <p:oleObj r:id="rId16" imgW="27432317" imgH="5791517" progId="Equation.KSEE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90976" y="4910138"/>
                        <a:ext cx="2970213"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
        <p:nvSpPr>
          <p:cNvPr id="25" name="AutoShape 3" descr="紫色网格"/>
          <p:cNvSpPr>
            <a:spLocks noChangeArrowheads="1"/>
          </p:cNvSpPr>
          <p:nvPr/>
        </p:nvSpPr>
        <p:spPr bwMode="auto">
          <a:xfrm>
            <a:off x="7643408" y="3178085"/>
            <a:ext cx="3731629" cy="3107696"/>
          </a:xfrm>
          <a:prstGeom prst="wedgeRoundRectCallout">
            <a:avLst>
              <a:gd name="adj1" fmla="val -136058"/>
              <a:gd name="adj2" fmla="val 23900"/>
              <a:gd name="adj3" fmla="val 16667"/>
            </a:avLst>
          </a:prstGeom>
          <a:blipFill dpi="0" rotWithShape="1">
            <a:blip r:embed="rId18"/>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zh-CN" altLang="zh-CN" sz="2000">
              <a:ea typeface="楷体_GB2312" pitchFamily="1" charset="-122"/>
            </a:endParaRPr>
          </a:p>
        </p:txBody>
      </p:sp>
      <p:sp>
        <p:nvSpPr>
          <p:cNvPr id="34" name="Rectangle 17"/>
          <p:cNvSpPr>
            <a:spLocks noChangeArrowheads="1"/>
          </p:cNvSpPr>
          <p:nvPr/>
        </p:nvSpPr>
        <p:spPr bwMode="auto">
          <a:xfrm>
            <a:off x="8012892" y="4358764"/>
            <a:ext cx="28232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ea typeface="楷体_GB2312" pitchFamily="1" charset="-122"/>
              </a:rPr>
              <a:t>自我认知型粒子群算法</a:t>
            </a:r>
            <a:r>
              <a:rPr lang="zh-CN" altLang="zh-CN" sz="2000" dirty="0">
                <a:solidFill>
                  <a:srgbClr val="FFFF00"/>
                </a:solidFill>
                <a:ea typeface="楷体_GB2312" pitchFamily="1" charset="-122"/>
              </a:rPr>
              <a:t> </a:t>
            </a:r>
          </a:p>
        </p:txBody>
      </p:sp>
      <p:sp>
        <p:nvSpPr>
          <p:cNvPr id="35" name="Rectangle 18"/>
          <p:cNvSpPr>
            <a:spLocks noChangeArrowheads="1"/>
          </p:cNvSpPr>
          <p:nvPr/>
        </p:nvSpPr>
        <p:spPr bwMode="auto">
          <a:xfrm>
            <a:off x="8012892" y="4860324"/>
            <a:ext cx="3023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00FFFF"/>
                </a:solidFill>
                <a:ea typeface="楷体_GB2312" pitchFamily="1" charset="-122"/>
              </a:rPr>
              <a:t>“只有自我，没有社会”</a:t>
            </a:r>
            <a:endParaRPr lang="zh-CN" altLang="zh-CN" sz="2000" b="1" dirty="0">
              <a:solidFill>
                <a:srgbClr val="00FFFF"/>
              </a:solidFill>
              <a:latin typeface="楷体_GB2312" pitchFamily="1" charset="-122"/>
              <a:ea typeface="楷体_GB2312" pitchFamily="1" charset="-122"/>
            </a:endParaRPr>
          </a:p>
        </p:txBody>
      </p:sp>
      <p:sp>
        <p:nvSpPr>
          <p:cNvPr id="36" name="Rectangle 19"/>
          <p:cNvSpPr>
            <a:spLocks noChangeArrowheads="1"/>
          </p:cNvSpPr>
          <p:nvPr/>
        </p:nvSpPr>
        <p:spPr bwMode="auto">
          <a:xfrm>
            <a:off x="8012892" y="5413182"/>
            <a:ext cx="328166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00FFFF"/>
                </a:solidFill>
                <a:ea typeface="楷体_GB2312" pitchFamily="1" charset="-122"/>
              </a:rPr>
              <a:t>完全没有信息的社会共享，</a:t>
            </a:r>
          </a:p>
          <a:p>
            <a:pPr eaLnBrk="0" hangingPunct="0"/>
            <a:r>
              <a:rPr lang="zh-CN" altLang="zh-CN" sz="2000" b="1" dirty="0">
                <a:solidFill>
                  <a:srgbClr val="00FFFF"/>
                </a:solidFill>
                <a:ea typeface="楷体_GB2312" pitchFamily="1" charset="-122"/>
              </a:rPr>
              <a:t>导致算法收敛速度缓慢</a:t>
            </a:r>
            <a:r>
              <a:rPr lang="zh-CN" altLang="zh-CN" sz="2000" dirty="0">
                <a:solidFill>
                  <a:srgbClr val="00FFFF"/>
                </a:solidFill>
                <a:ea typeface="楷体_GB2312" pitchFamily="1" charset="-122"/>
              </a:rPr>
              <a:t> </a:t>
            </a:r>
          </a:p>
        </p:txBody>
      </p:sp>
      <p:grpSp>
        <p:nvGrpSpPr>
          <p:cNvPr id="37" name="Group 20"/>
          <p:cNvGrpSpPr>
            <a:grpSpLocks/>
          </p:cNvGrpSpPr>
          <p:nvPr/>
        </p:nvGrpSpPr>
        <p:grpSpPr bwMode="auto">
          <a:xfrm>
            <a:off x="8721863" y="3373177"/>
            <a:ext cx="1863725" cy="522288"/>
            <a:chOff x="0" y="0"/>
            <a:chExt cx="1174" cy="329"/>
          </a:xfrm>
        </p:grpSpPr>
        <p:sp>
          <p:nvSpPr>
            <p:cNvPr id="38" name="Rectangle 21"/>
            <p:cNvSpPr>
              <a:spLocks noChangeArrowheads="1"/>
            </p:cNvSpPr>
            <p:nvPr/>
          </p:nvSpPr>
          <p:spPr bwMode="auto">
            <a:xfrm>
              <a:off x="0" y="46"/>
              <a:ext cx="11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b="1" dirty="0">
                  <a:solidFill>
                    <a:srgbClr val="FFFF00"/>
                  </a:solidFill>
                  <a:ea typeface="楷体_GB2312" pitchFamily="1" charset="-122"/>
                </a:rPr>
                <a:t>学习因子</a:t>
              </a:r>
              <a:r>
                <a:rPr lang="zh-CN" altLang="zh-CN" sz="2000" dirty="0">
                  <a:solidFill>
                    <a:srgbClr val="FFFF00"/>
                  </a:solidFill>
                  <a:ea typeface="楷体_GB2312" pitchFamily="1" charset="-122"/>
                </a:rPr>
                <a:t> </a:t>
              </a:r>
              <a:r>
                <a:rPr lang="zh-CN" altLang="zh-CN" sz="2000" b="1" dirty="0">
                  <a:solidFill>
                    <a:srgbClr val="FFFF00"/>
                  </a:solidFill>
                  <a:latin typeface="楷体_GB2312" pitchFamily="1" charset="-122"/>
                  <a:ea typeface="楷体_GB2312" pitchFamily="1" charset="-122"/>
                </a:rPr>
                <a:t>    </a:t>
              </a:r>
            </a:p>
          </p:txBody>
        </p:sp>
        <p:graphicFrame>
          <p:nvGraphicFramePr>
            <p:cNvPr id="39" name="Object 22"/>
            <p:cNvGraphicFramePr>
              <a:graphicFrameLocks noChangeAspect="1"/>
            </p:cNvGraphicFramePr>
            <p:nvPr/>
          </p:nvGraphicFramePr>
          <p:xfrm>
            <a:off x="955" y="0"/>
            <a:ext cx="219" cy="329"/>
          </p:xfrm>
          <a:graphic>
            <a:graphicData uri="http://schemas.openxmlformats.org/presentationml/2006/ole">
              <mc:AlternateContent xmlns:mc="http://schemas.openxmlformats.org/markup-compatibility/2006">
                <mc:Choice xmlns:v="urn:schemas-microsoft-com:vml" Requires="v">
                  <p:oleObj spid="_x0000_s78040" r:id="rId19" imgW="153181" imgH="229614" progId="Equation.DSMT4">
                    <p:embed/>
                  </p:oleObj>
                </mc:Choice>
                <mc:Fallback>
                  <p:oleObj r:id="rId19" imgW="153181" imgH="229614" progId="Equation.DSMT4">
                    <p:embed/>
                    <p:pic>
                      <p:nvPicPr>
                        <p:cNvPr id="0" name=""/>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955" y="0"/>
                          <a:ext cx="219"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0" name="Object 23"/>
          <p:cNvGraphicFramePr>
            <a:graphicFrameLocks noChangeAspect="1"/>
          </p:cNvGraphicFramePr>
          <p:nvPr>
            <p:extLst>
              <p:ext uri="{D42A27DB-BD31-4B8C-83A1-F6EECF244321}">
                <p14:modId xmlns:p14="http://schemas.microsoft.com/office/powerpoint/2010/main" val="630836097"/>
              </p:ext>
            </p:extLst>
          </p:nvPr>
        </p:nvGraphicFramePr>
        <p:xfrm>
          <a:off x="7743420" y="3894931"/>
          <a:ext cx="898525" cy="522287"/>
        </p:xfrm>
        <a:graphic>
          <a:graphicData uri="http://schemas.openxmlformats.org/presentationml/2006/ole">
            <mc:AlternateContent xmlns:mc="http://schemas.openxmlformats.org/markup-compatibility/2006">
              <mc:Choice xmlns:v="urn:schemas-microsoft-com:vml" Requires="v">
                <p:oleObj spid="_x0000_s78041" r:id="rId21" imgW="394873" imgH="229414" progId="Equation.DSMT4">
                  <p:embed/>
                </p:oleObj>
              </mc:Choice>
              <mc:Fallback>
                <p:oleObj r:id="rId21" imgW="394873" imgH="229414" progId="Equation.DSMT4">
                  <p:embed/>
                  <p:pic>
                    <p:nvPicPr>
                      <p:cNvPr id="0" name=""/>
                      <p:cNvPicPr>
                        <a:picLocks noChangeAspect="1" noChangeArrowheads="1"/>
                      </p:cNvPicPr>
                      <p:nvPr/>
                    </p:nvPicPr>
                    <p:blipFill>
                      <a:blip r:embed="rId22">
                        <a:lum bright="100000"/>
                        <a:extLst>
                          <a:ext uri="{28A0092B-C50C-407E-A947-70E740481C1C}">
                            <a14:useLocalDpi xmlns:a14="http://schemas.microsoft.com/office/drawing/2010/main" val="0"/>
                          </a:ext>
                        </a:extLst>
                      </a:blip>
                      <a:srcRect/>
                      <a:stretch>
                        <a:fillRect/>
                      </a:stretch>
                    </p:blipFill>
                    <p:spPr bwMode="auto">
                      <a:xfrm>
                        <a:off x="7743420" y="3894931"/>
                        <a:ext cx="89852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06542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utoUpdateAnimBg="0"/>
      <p:bldP spid="35" grpId="0" autoUpdateAnimBg="0"/>
      <p:bldP spid="3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a:spLocks noGrp="1"/>
          </p:cNvSpPr>
          <p:nvPr>
            <p:ph idx="1"/>
          </p:nvPr>
        </p:nvSpPr>
        <p:spPr>
          <a:xfrm>
            <a:off x="838200" y="718457"/>
            <a:ext cx="10515600" cy="5458506"/>
          </a:xfrm>
        </p:spPr>
        <p:txBody>
          <a:bodyPr>
            <a:normAutofit/>
          </a:bodyPr>
          <a:lstStyle/>
          <a:p>
            <a:pPr>
              <a:lnSpc>
                <a:spcPct val="150000"/>
              </a:lnSpc>
            </a:pPr>
            <a:r>
              <a:rPr lang="zh-CN" altLang="en-US" sz="2400" b="1" dirty="0">
                <a:ea typeface="楷体_GB2312" pitchFamily="1" charset="-122"/>
              </a:rPr>
              <a:t>粒子群</a:t>
            </a:r>
            <a:r>
              <a:rPr lang="zh-CN" altLang="en-US" sz="2400" b="1" dirty="0">
                <a:latin typeface="Times New Roman" panose="02020603050405020304" pitchFamily="18" charset="0"/>
                <a:ea typeface="楷体_GB2312" pitchFamily="1" charset="-122"/>
              </a:rPr>
              <a:t>算法的</a:t>
            </a:r>
            <a:r>
              <a:rPr lang="zh-CN" altLang="en-US" sz="2400" b="1" dirty="0">
                <a:ea typeface="楷体_GB2312" pitchFamily="1" charset="-122"/>
              </a:rPr>
              <a:t>构成要素</a:t>
            </a:r>
            <a:r>
              <a:rPr lang="en-US" altLang="zh-CN" sz="2400" b="1" dirty="0">
                <a:ea typeface="楷体_GB2312" pitchFamily="1" charset="-122"/>
              </a:rPr>
              <a:t>:</a:t>
            </a:r>
            <a:endParaRPr lang="zh-CN" altLang="en-US" sz="2400" b="1" dirty="0"/>
          </a:p>
        </p:txBody>
      </p:sp>
      <p:grpSp>
        <p:nvGrpSpPr>
          <p:cNvPr id="35843" name="Group 3"/>
          <p:cNvGrpSpPr>
            <a:grpSpLocks/>
          </p:cNvGrpSpPr>
          <p:nvPr/>
        </p:nvGrpSpPr>
        <p:grpSpPr bwMode="auto">
          <a:xfrm>
            <a:off x="1450993" y="1333904"/>
            <a:ext cx="6994526" cy="558801"/>
            <a:chOff x="0" y="-10"/>
            <a:chExt cx="4406" cy="352"/>
          </a:xfrm>
        </p:grpSpPr>
        <p:sp>
          <p:nvSpPr>
            <p:cNvPr id="35844" name="Rectangle 4"/>
            <p:cNvSpPr>
              <a:spLocks noChangeArrowheads="1"/>
            </p:cNvSpPr>
            <p:nvPr/>
          </p:nvSpPr>
          <p:spPr bwMode="auto">
            <a:xfrm>
              <a:off x="0" y="19"/>
              <a:ext cx="440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342900" indent="-3429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　权重因子：惯性因子       、学习因子                 </a:t>
              </a:r>
            </a:p>
          </p:txBody>
        </p:sp>
        <p:graphicFrame>
          <p:nvGraphicFramePr>
            <p:cNvPr id="35845" name="Object 5"/>
            <p:cNvGraphicFramePr>
              <a:graphicFrameLocks noChangeAspect="1"/>
            </p:cNvGraphicFramePr>
            <p:nvPr>
              <p:extLst>
                <p:ext uri="{D42A27DB-BD31-4B8C-83A1-F6EECF244321}">
                  <p14:modId xmlns:p14="http://schemas.microsoft.com/office/powerpoint/2010/main" val="3032750425"/>
                </p:ext>
              </p:extLst>
            </p:nvPr>
          </p:nvGraphicFramePr>
          <p:xfrm>
            <a:off x="2227" y="-10"/>
            <a:ext cx="250" cy="329"/>
          </p:xfrm>
          <a:graphic>
            <a:graphicData uri="http://schemas.openxmlformats.org/presentationml/2006/ole">
              <mc:AlternateContent xmlns:mc="http://schemas.openxmlformats.org/markup-compatibility/2006">
                <mc:Choice xmlns:v="urn:schemas-microsoft-com:vml" Requires="v">
                  <p:oleObj spid="_x0000_s61652" r:id="rId4" imgW="3657917" imgH="3353117" progId="Equation.DSMT4">
                    <p:embed/>
                  </p:oleObj>
                </mc:Choice>
                <mc:Fallback>
                  <p:oleObj r:id="rId4" imgW="3657917" imgH="3353117" progId="Equation.DSMT4">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227" y="-10"/>
                          <a:ext cx="250"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6" name="Object 6"/>
            <p:cNvGraphicFramePr>
              <a:graphicFrameLocks noChangeAspect="1"/>
            </p:cNvGraphicFramePr>
            <p:nvPr>
              <p:extLst>
                <p:ext uri="{D42A27DB-BD31-4B8C-83A1-F6EECF244321}">
                  <p14:modId xmlns:p14="http://schemas.microsoft.com/office/powerpoint/2010/main" val="3708023015"/>
                </p:ext>
              </p:extLst>
            </p:nvPr>
          </p:nvGraphicFramePr>
          <p:xfrm>
            <a:off x="3581" y="13"/>
            <a:ext cx="292" cy="329"/>
          </p:xfrm>
          <a:graphic>
            <a:graphicData uri="http://schemas.openxmlformats.org/presentationml/2006/ole">
              <mc:AlternateContent xmlns:mc="http://schemas.openxmlformats.org/markup-compatibility/2006">
                <mc:Choice xmlns:v="urn:schemas-microsoft-com:vml" Requires="v">
                  <p:oleObj spid="_x0000_s61653" r:id="rId6" imgW="178504" imgH="229414" progId="Equation.DSMT4">
                    <p:embed/>
                  </p:oleObj>
                </mc:Choice>
                <mc:Fallback>
                  <p:oleObj r:id="rId6" imgW="178504" imgH="229414" progId="Equation.DSMT4">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581" y="13"/>
                          <a:ext cx="292"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7" name="Object 7"/>
            <p:cNvGraphicFramePr>
              <a:graphicFrameLocks noChangeAspect="1"/>
            </p:cNvGraphicFramePr>
            <p:nvPr>
              <p:extLst>
                <p:ext uri="{D42A27DB-BD31-4B8C-83A1-F6EECF244321}">
                  <p14:modId xmlns:p14="http://schemas.microsoft.com/office/powerpoint/2010/main" val="3496919771"/>
                </p:ext>
              </p:extLst>
            </p:nvPr>
          </p:nvGraphicFramePr>
          <p:xfrm>
            <a:off x="3965" y="-4"/>
            <a:ext cx="334" cy="329"/>
          </p:xfrm>
          <a:graphic>
            <a:graphicData uri="http://schemas.openxmlformats.org/presentationml/2006/ole">
              <mc:AlternateContent xmlns:mc="http://schemas.openxmlformats.org/markup-compatibility/2006">
                <mc:Choice xmlns:v="urn:schemas-microsoft-com:vml" Requires="v">
                  <p:oleObj spid="_x0000_s61654" r:id="rId8" imgW="204136" imgH="229614" progId="Equation.DSMT4">
                    <p:embed/>
                  </p:oleObj>
                </mc:Choice>
                <mc:Fallback>
                  <p:oleObj r:id="rId8" imgW="204136" imgH="229614" progId="Equation.DSMT4">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3965" y="-4"/>
                          <a:ext cx="334" cy="3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5848" name="Rectangle 8"/>
          <p:cNvSpPr>
            <a:spLocks noChangeArrowheads="1"/>
          </p:cNvSpPr>
          <p:nvPr/>
        </p:nvSpPr>
        <p:spPr bwMode="auto">
          <a:xfrm>
            <a:off x="1682750" y="4596601"/>
            <a:ext cx="28696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社会经验部分 </a:t>
            </a:r>
            <a:r>
              <a:rPr lang="zh-CN" altLang="zh-CN" sz="2400" dirty="0">
                <a:latin typeface="楷体_GB2312" pitchFamily="1" charset="-122"/>
                <a:ea typeface="楷体_GB2312" pitchFamily="1" charset="-122"/>
              </a:rPr>
              <a:t>  </a:t>
            </a:r>
            <a:r>
              <a:rPr lang="zh-CN" altLang="zh-CN" sz="2400" dirty="0">
                <a:solidFill>
                  <a:schemeClr val="bg1"/>
                </a:solidFill>
                <a:latin typeface="楷体_GB2312" pitchFamily="1" charset="-122"/>
                <a:ea typeface="楷体_GB2312" pitchFamily="1" charset="-122"/>
              </a:rPr>
              <a:t>   </a:t>
            </a:r>
          </a:p>
        </p:txBody>
      </p:sp>
      <p:sp>
        <p:nvSpPr>
          <p:cNvPr id="35849" name="Rectangle 9"/>
          <p:cNvSpPr>
            <a:spLocks noChangeArrowheads="1"/>
          </p:cNvSpPr>
          <p:nvPr/>
        </p:nvSpPr>
        <p:spPr bwMode="auto">
          <a:xfrm>
            <a:off x="1682750" y="3193660"/>
            <a:ext cx="39469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前次迭代中自身的速度 </a:t>
            </a:r>
            <a:r>
              <a:rPr lang="zh-CN" altLang="zh-CN" sz="2400" dirty="0">
                <a:latin typeface="楷体_GB2312" pitchFamily="1" charset="-122"/>
                <a:ea typeface="楷体_GB2312" pitchFamily="1" charset="-122"/>
              </a:rPr>
              <a:t>    </a:t>
            </a:r>
          </a:p>
        </p:txBody>
      </p:sp>
      <p:sp>
        <p:nvSpPr>
          <p:cNvPr id="35850" name="Rectangle 10"/>
          <p:cNvSpPr>
            <a:spLocks noChangeArrowheads="1"/>
          </p:cNvSpPr>
          <p:nvPr/>
        </p:nvSpPr>
        <p:spPr bwMode="auto">
          <a:xfrm>
            <a:off x="1682750" y="3905059"/>
            <a:ext cx="2715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自我认知部分 </a:t>
            </a:r>
            <a:r>
              <a:rPr lang="zh-CN" altLang="zh-CN" sz="2400" dirty="0">
                <a:latin typeface="楷体_GB2312" pitchFamily="1" charset="-122"/>
                <a:ea typeface="楷体_GB2312" pitchFamily="1" charset="-122"/>
              </a:rPr>
              <a:t>   </a:t>
            </a:r>
            <a:r>
              <a:rPr lang="zh-CN" altLang="zh-CN" sz="2400" dirty="0">
                <a:solidFill>
                  <a:schemeClr val="bg1"/>
                </a:solidFill>
                <a:latin typeface="楷体_GB2312" pitchFamily="1" charset="-122"/>
                <a:ea typeface="楷体_GB2312" pitchFamily="1" charset="-122"/>
              </a:rPr>
              <a:t> </a:t>
            </a:r>
          </a:p>
        </p:txBody>
      </p:sp>
      <p:sp>
        <p:nvSpPr>
          <p:cNvPr id="35851" name="Rectangle 11"/>
          <p:cNvSpPr>
            <a:spLocks noChangeArrowheads="1"/>
          </p:cNvSpPr>
          <p:nvPr/>
        </p:nvSpPr>
        <p:spPr bwMode="auto">
          <a:xfrm>
            <a:off x="1424827" y="2594547"/>
            <a:ext cx="5947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粒子的速度更新主要由三部分组成： </a:t>
            </a:r>
            <a:r>
              <a:rPr lang="zh-CN" altLang="zh-CN" sz="2400" dirty="0">
                <a:latin typeface="楷体_GB2312" pitchFamily="1" charset="-122"/>
                <a:ea typeface="楷体_GB2312" pitchFamily="1" charset="-122"/>
              </a:rPr>
              <a:t> </a:t>
            </a:r>
            <a:r>
              <a:rPr lang="zh-CN" altLang="zh-CN" sz="2400" dirty="0">
                <a:solidFill>
                  <a:schemeClr val="bg1"/>
                </a:solidFill>
                <a:latin typeface="楷体_GB2312" pitchFamily="1" charset="-122"/>
                <a:ea typeface="楷体_GB2312" pitchFamily="1" charset="-122"/>
              </a:rPr>
              <a:t>    </a:t>
            </a:r>
          </a:p>
        </p:txBody>
      </p:sp>
      <p:graphicFrame>
        <p:nvGraphicFramePr>
          <p:cNvPr id="35852" name="Object 12"/>
          <p:cNvGraphicFramePr>
            <a:graphicFrameLocks noChangeAspect="1"/>
          </p:cNvGraphicFramePr>
          <p:nvPr>
            <p:extLst>
              <p:ext uri="{D42A27DB-BD31-4B8C-83A1-F6EECF244321}">
                <p14:modId xmlns:p14="http://schemas.microsoft.com/office/powerpoint/2010/main" val="292776852"/>
              </p:ext>
            </p:extLst>
          </p:nvPr>
        </p:nvGraphicFramePr>
        <p:xfrm>
          <a:off x="5403850" y="3074857"/>
          <a:ext cx="692150" cy="593725"/>
        </p:xfrm>
        <a:graphic>
          <a:graphicData uri="http://schemas.openxmlformats.org/presentationml/2006/ole">
            <mc:AlternateContent xmlns:mc="http://schemas.openxmlformats.org/markup-compatibility/2006">
              <mc:Choice xmlns:v="urn:schemas-microsoft-com:vml" Requires="v">
                <p:oleObj spid="_x0000_s61655" r:id="rId10" imgW="6401117" imgH="5486717" progId="Equation.KSEE3">
                  <p:embed/>
                </p:oleObj>
              </mc:Choice>
              <mc:Fallback>
                <p:oleObj r:id="rId10" imgW="6401117" imgH="5486717"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03850" y="3074857"/>
                        <a:ext cx="692150" cy="5937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3" name="Object 13"/>
          <p:cNvGraphicFramePr>
            <a:graphicFrameLocks noChangeAspect="1"/>
          </p:cNvGraphicFramePr>
          <p:nvPr>
            <p:extLst>
              <p:ext uri="{D42A27DB-BD31-4B8C-83A1-F6EECF244321}">
                <p14:modId xmlns:p14="http://schemas.microsoft.com/office/powerpoint/2010/main" val="19266512"/>
              </p:ext>
            </p:extLst>
          </p:nvPr>
        </p:nvGraphicFramePr>
        <p:xfrm>
          <a:off x="2100651" y="1989252"/>
          <a:ext cx="7058025" cy="552450"/>
        </p:xfrm>
        <a:graphic>
          <a:graphicData uri="http://schemas.openxmlformats.org/presentationml/2006/ole">
            <mc:AlternateContent xmlns:mc="http://schemas.openxmlformats.org/markup-compatibility/2006">
              <mc:Choice xmlns:v="urn:schemas-microsoft-com:vml" Requires="v">
                <p:oleObj spid="_x0000_s61656" r:id="rId12" imgW="3085078" imgH="241512" progId="Equation.DSMT4">
                  <p:embed/>
                </p:oleObj>
              </mc:Choice>
              <mc:Fallback>
                <p:oleObj r:id="rId12" imgW="3085078" imgH="2415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00651" y="1989252"/>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4" name="Object 14"/>
          <p:cNvGraphicFramePr>
            <a:graphicFrameLocks noChangeAspect="1"/>
          </p:cNvGraphicFramePr>
          <p:nvPr>
            <p:extLst>
              <p:ext uri="{D42A27DB-BD31-4B8C-83A1-F6EECF244321}">
                <p14:modId xmlns:p14="http://schemas.microsoft.com/office/powerpoint/2010/main" val="2869521182"/>
              </p:ext>
            </p:extLst>
          </p:nvPr>
        </p:nvGraphicFramePr>
        <p:xfrm>
          <a:off x="3943351" y="3681840"/>
          <a:ext cx="2968625" cy="627062"/>
        </p:xfrm>
        <a:graphic>
          <a:graphicData uri="http://schemas.openxmlformats.org/presentationml/2006/ole">
            <mc:AlternateContent xmlns:mc="http://schemas.openxmlformats.org/markup-compatibility/2006">
              <mc:Choice xmlns:v="urn:schemas-microsoft-com:vml" Requires="v">
                <p:oleObj spid="_x0000_s61657" r:id="rId14" imgW="27432317" imgH="5791517" progId="Equation.KSEE3">
                  <p:embed/>
                </p:oleObj>
              </mc:Choice>
              <mc:Fallback>
                <p:oleObj r:id="rId14" imgW="27432317" imgH="5791517" progId="Equation.KSEE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43351" y="3681840"/>
                        <a:ext cx="2968625"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5" name="Object 15"/>
          <p:cNvGraphicFramePr>
            <a:graphicFrameLocks noChangeAspect="1"/>
          </p:cNvGraphicFramePr>
          <p:nvPr>
            <p:extLst>
              <p:ext uri="{D42A27DB-BD31-4B8C-83A1-F6EECF244321}">
                <p14:modId xmlns:p14="http://schemas.microsoft.com/office/powerpoint/2010/main" val="3100965754"/>
              </p:ext>
            </p:extLst>
          </p:nvPr>
        </p:nvGraphicFramePr>
        <p:xfrm>
          <a:off x="3898901" y="4472415"/>
          <a:ext cx="2970213" cy="627062"/>
        </p:xfrm>
        <a:graphic>
          <a:graphicData uri="http://schemas.openxmlformats.org/presentationml/2006/ole">
            <mc:AlternateContent xmlns:mc="http://schemas.openxmlformats.org/markup-compatibility/2006">
              <mc:Choice xmlns:v="urn:schemas-microsoft-com:vml" Requires="v">
                <p:oleObj spid="_x0000_s61658" r:id="rId16" imgW="27432317" imgH="5791517" progId="Equation.KSEE3">
                  <p:embed/>
                </p:oleObj>
              </mc:Choice>
              <mc:Fallback>
                <p:oleObj r:id="rId16" imgW="27432317" imgH="5791517" progId="Equation.KSEE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98901" y="4472415"/>
                        <a:ext cx="2970213" cy="627062"/>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56" name="AutoShape 16"/>
          <p:cNvSpPr>
            <a:spLocks/>
          </p:cNvSpPr>
          <p:nvPr/>
        </p:nvSpPr>
        <p:spPr bwMode="auto">
          <a:xfrm>
            <a:off x="7083425" y="4023153"/>
            <a:ext cx="179388" cy="900113"/>
          </a:xfrm>
          <a:prstGeom prst="rightBrace">
            <a:avLst>
              <a:gd name="adj1" fmla="val 41814"/>
              <a:gd name="adj2" fmla="val 50000"/>
            </a:avLst>
          </a:prstGeom>
          <a:noFill/>
          <a:ln w="28575" cap="flat"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5857" name="Rectangle 17"/>
          <p:cNvSpPr>
            <a:spLocks noChangeArrowheads="1"/>
          </p:cNvSpPr>
          <p:nvPr/>
        </p:nvSpPr>
        <p:spPr bwMode="auto">
          <a:xfrm>
            <a:off x="7264400" y="4045011"/>
            <a:ext cx="4089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2400" dirty="0">
                <a:latin typeface="楷体_GB2312" pitchFamily="1" charset="-122"/>
                <a:ea typeface="楷体_GB2312" pitchFamily="1" charset="-122"/>
              </a:rPr>
              <a:t>c</a:t>
            </a:r>
            <a:r>
              <a:rPr lang="zh-CN" altLang="en-US" sz="2400" baseline="-25000" dirty="0">
                <a:latin typeface="楷体_GB2312" pitchFamily="1" charset="-122"/>
                <a:ea typeface="楷体_GB2312" pitchFamily="1" charset="-122"/>
              </a:rPr>
              <a:t>1</a:t>
            </a:r>
            <a:r>
              <a:rPr lang="zh-CN" altLang="en-US" sz="2400" dirty="0">
                <a:latin typeface="楷体_GB2312" pitchFamily="1" charset="-122"/>
                <a:ea typeface="楷体_GB2312" pitchFamily="1" charset="-122"/>
              </a:rPr>
              <a:t>,c</a:t>
            </a:r>
            <a:r>
              <a:rPr lang="zh-CN" altLang="en-US" sz="2400" baseline="-25000" dirty="0">
                <a:latin typeface="楷体_GB2312" pitchFamily="1" charset="-122"/>
                <a:ea typeface="楷体_GB2312" pitchFamily="1" charset="-122"/>
              </a:rPr>
              <a:t>2</a:t>
            </a:r>
            <a:r>
              <a:rPr lang="zh-CN" altLang="en-US" sz="2400" dirty="0">
                <a:latin typeface="楷体_GB2312" pitchFamily="1" charset="-122"/>
                <a:ea typeface="楷体_GB2312" pitchFamily="1" charset="-122"/>
              </a:rPr>
              <a:t>都不为0，称为</a:t>
            </a:r>
          </a:p>
          <a:p>
            <a:pPr eaLnBrk="0" hangingPunct="0"/>
            <a:r>
              <a:rPr lang="zh-CN" altLang="en-US" sz="2400" b="1" dirty="0">
                <a:solidFill>
                  <a:srgbClr val="002060"/>
                </a:solidFill>
                <a:latin typeface="楷体_GB2312" pitchFamily="1" charset="-122"/>
                <a:ea typeface="楷体_GB2312" pitchFamily="1" charset="-122"/>
              </a:rPr>
              <a:t>完全型粒子群算法     </a:t>
            </a:r>
          </a:p>
        </p:txBody>
      </p:sp>
      <p:sp>
        <p:nvSpPr>
          <p:cNvPr id="35858" name="Rectangle 18" descr="紫色网格"/>
          <p:cNvSpPr>
            <a:spLocks noChangeArrowheads="1"/>
          </p:cNvSpPr>
          <p:nvPr/>
        </p:nvSpPr>
        <p:spPr bwMode="auto">
          <a:xfrm>
            <a:off x="1790700" y="5345966"/>
            <a:ext cx="8578850" cy="830997"/>
          </a:xfrm>
          <a:prstGeom prst="rect">
            <a:avLst/>
          </a:prstGeom>
          <a:blipFill dpi="0" rotWithShape="1">
            <a:blip r:embed="rId18"/>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zh-CN" sz="2400">
                <a:solidFill>
                  <a:schemeClr val="bg1"/>
                </a:solidFill>
                <a:ea typeface="楷体_GB2312" pitchFamily="1" charset="-122"/>
              </a:rPr>
              <a:t>        完全型粒子群算法更容易保持收敛速度和搜索效果的均衡，是较好的选择． </a:t>
            </a:r>
            <a:r>
              <a:rPr lang="zh-CN" altLang="zh-CN" sz="2400">
                <a:solidFill>
                  <a:schemeClr val="bg1"/>
                </a:solidFill>
                <a:latin typeface="楷体_GB2312" pitchFamily="1" charset="-122"/>
                <a:ea typeface="楷体_GB2312" pitchFamily="1" charset="-122"/>
              </a:rPr>
              <a:t>    </a:t>
            </a:r>
          </a:p>
        </p:txBody>
      </p:sp>
      <p:sp>
        <p:nvSpPr>
          <p:cNvPr id="19"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z="1800" dirty="0"/>
              <a:t>粒子群算法</a:t>
            </a:r>
          </a:p>
        </p:txBody>
      </p:sp>
    </p:spTree>
    <p:extLst>
      <p:ext uri="{BB962C8B-B14F-4D97-AF65-F5344CB8AC3E}">
        <p14:creationId xmlns:p14="http://schemas.microsoft.com/office/powerpoint/2010/main" val="30548849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856"/>
                                        </p:tgtEl>
                                        <p:attrNameLst>
                                          <p:attrName>style.visibility</p:attrName>
                                        </p:attrNameLst>
                                      </p:cBhvr>
                                      <p:to>
                                        <p:strVal val="visible"/>
                                      </p:to>
                                    </p:set>
                                    <p:animEffect transition="in" filter="wipe(up)">
                                      <p:cBhvr>
                                        <p:cTn id="7" dur="500"/>
                                        <p:tgtEl>
                                          <p:spTgt spid="358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57"/>
                                        </p:tgtEl>
                                        <p:attrNameLst>
                                          <p:attrName>style.visibility</p:attrName>
                                        </p:attrNameLst>
                                      </p:cBhvr>
                                      <p:to>
                                        <p:strVal val="visible"/>
                                      </p:to>
                                    </p:set>
                                    <p:animEffect transition="in" filter="wipe(left)">
                                      <p:cBhvr>
                                        <p:cTn id="12" dur="500"/>
                                        <p:tgtEl>
                                          <p:spTgt spid="358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58"/>
                                        </p:tgtEl>
                                        <p:attrNameLst>
                                          <p:attrName>style.visibility</p:attrName>
                                        </p:attrNameLst>
                                      </p:cBhvr>
                                      <p:to>
                                        <p:strVal val="visible"/>
                                      </p:to>
                                    </p:set>
                                    <p:animEffect transition="in" filter="wipe(left)">
                                      <p:cBhvr>
                                        <p:cTn id="17" dur="500"/>
                                        <p:tgtEl>
                                          <p:spTgt spid="35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6" grpId="0" animBg="1"/>
      <p:bldP spid="35857" grpId="0" autoUpdateAnimBg="0"/>
      <p:bldP spid="35858"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主要内容：</a:t>
            </a:r>
            <a:endParaRPr lang="en-US" altLang="zh-CN" dirty="0"/>
          </a:p>
          <a:p>
            <a:pPr lvl="1">
              <a:lnSpc>
                <a:spcPct val="150000"/>
              </a:lnSpc>
            </a:pPr>
            <a:r>
              <a:rPr lang="zh-CN" altLang="en-US" dirty="0"/>
              <a:t>粒子群算法的产生与发展</a:t>
            </a:r>
            <a:endParaRPr lang="en-US" altLang="zh-CN" dirty="0"/>
          </a:p>
          <a:p>
            <a:pPr lvl="1">
              <a:lnSpc>
                <a:spcPct val="150000"/>
              </a:lnSpc>
            </a:pPr>
            <a:r>
              <a:rPr lang="zh-CN" altLang="en-US" dirty="0"/>
              <a:t>粒子群算法基本思想</a:t>
            </a:r>
            <a:endParaRPr lang="en-US" altLang="zh-CN" dirty="0"/>
          </a:p>
          <a:p>
            <a:pPr lvl="1">
              <a:lnSpc>
                <a:spcPct val="150000"/>
              </a:lnSpc>
            </a:pPr>
            <a:r>
              <a:rPr lang="zh-CN" altLang="en-US" dirty="0"/>
              <a:t>粒子群算法的应用</a:t>
            </a:r>
          </a:p>
        </p:txBody>
      </p:sp>
      <p:sp>
        <p:nvSpPr>
          <p:cNvPr id="3" name="标题 2"/>
          <p:cNvSpPr>
            <a:spLocks noGrp="1"/>
          </p:cNvSpPr>
          <p:nvPr>
            <p:ph type="title"/>
          </p:nvPr>
        </p:nvSpPr>
        <p:spPr/>
        <p:txBody>
          <a:bodyPr/>
          <a:lstStyle/>
          <a:p>
            <a:r>
              <a:rPr lang="zh-CN" altLang="en-US" dirty="0"/>
              <a:t>遗传算法</a:t>
            </a:r>
          </a:p>
        </p:txBody>
      </p:sp>
    </p:spTree>
    <p:extLst>
      <p:ext uri="{BB962C8B-B14F-4D97-AF65-F5344CB8AC3E}">
        <p14:creationId xmlns:p14="http://schemas.microsoft.com/office/powerpoint/2010/main" val="2146773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内容占位符 2"/>
          <p:cNvSpPr>
            <a:spLocks noGrp="1"/>
          </p:cNvSpPr>
          <p:nvPr>
            <p:ph idx="1"/>
          </p:nvPr>
        </p:nvSpPr>
        <p:spPr>
          <a:xfrm>
            <a:off x="838200" y="718457"/>
            <a:ext cx="10515600" cy="5458506"/>
          </a:xfrm>
        </p:spPr>
        <p:txBody>
          <a:bodyPr>
            <a:normAutofit/>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sp>
        <p:nvSpPr>
          <p:cNvPr id="37890" name="Rectangle 2"/>
          <p:cNvSpPr>
            <a:spLocks noChangeArrowheads="1"/>
          </p:cNvSpPr>
          <p:nvPr/>
        </p:nvSpPr>
        <p:spPr bwMode="auto">
          <a:xfrm>
            <a:off x="1448207" y="1311602"/>
            <a:ext cx="21595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最大速度</a:t>
            </a:r>
            <a:r>
              <a:rPr lang="zh-CN" altLang="en-US" sz="2400" dirty="0">
                <a:ea typeface="楷体_GB2312" pitchFamily="1" charset="-122"/>
              </a:rPr>
              <a:t>    </a:t>
            </a:r>
          </a:p>
        </p:txBody>
      </p:sp>
      <p:sp>
        <p:nvSpPr>
          <p:cNvPr id="37891" name="Rectangle 3"/>
          <p:cNvSpPr>
            <a:spLocks noChangeArrowheads="1"/>
          </p:cNvSpPr>
          <p:nvPr/>
        </p:nvSpPr>
        <p:spPr bwMode="auto">
          <a:xfrm>
            <a:off x="5961064" y="3743474"/>
            <a:ext cx="7008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但 </a:t>
            </a:r>
            <a:r>
              <a:rPr lang="zh-CN" altLang="zh-CN" sz="2400">
                <a:solidFill>
                  <a:schemeClr val="bg1"/>
                </a:solidFill>
                <a:ea typeface="楷体_GB2312" pitchFamily="1" charset="-122"/>
              </a:rPr>
              <a:t>  </a:t>
            </a:r>
            <a:endParaRPr lang="zh-CN" altLang="zh-CN" sz="2400">
              <a:solidFill>
                <a:schemeClr val="bg1"/>
              </a:solidFill>
              <a:latin typeface="楷体_GB2312" pitchFamily="1" charset="-122"/>
              <a:ea typeface="楷体_GB2312" pitchFamily="1" charset="-122"/>
            </a:endParaRPr>
          </a:p>
        </p:txBody>
      </p:sp>
      <p:sp>
        <p:nvSpPr>
          <p:cNvPr id="37892" name="Rectangle 4"/>
          <p:cNvSpPr>
            <a:spLocks noChangeArrowheads="1"/>
          </p:cNvSpPr>
          <p:nvPr/>
        </p:nvSpPr>
        <p:spPr bwMode="auto">
          <a:xfrm>
            <a:off x="2590801" y="2489350"/>
            <a:ext cx="70631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在于维护算法的</a:t>
            </a:r>
            <a:r>
              <a:rPr lang="zh-CN" altLang="zh-CN" sz="2400" dirty="0">
                <a:solidFill>
                  <a:schemeClr val="accent2"/>
                </a:solidFill>
                <a:ea typeface="楷体_GB2312" pitchFamily="1" charset="-122"/>
              </a:rPr>
              <a:t>探索能力</a:t>
            </a:r>
            <a:r>
              <a:rPr lang="zh-CN" altLang="zh-CN" sz="2400" dirty="0">
                <a:ea typeface="楷体_GB2312" pitchFamily="1" charset="-122"/>
              </a:rPr>
              <a:t>与</a:t>
            </a:r>
            <a:r>
              <a:rPr lang="zh-CN" altLang="zh-CN" sz="2400" dirty="0">
                <a:solidFill>
                  <a:schemeClr val="accent2"/>
                </a:solidFill>
                <a:ea typeface="楷体_GB2312" pitchFamily="1" charset="-122"/>
              </a:rPr>
              <a:t>开发能力</a:t>
            </a:r>
            <a:r>
              <a:rPr lang="zh-CN" altLang="zh-CN" sz="2400" dirty="0">
                <a:ea typeface="楷体_GB2312" pitchFamily="1" charset="-122"/>
              </a:rPr>
              <a:t>的平衡． </a:t>
            </a:r>
            <a:r>
              <a:rPr lang="zh-CN" altLang="zh-CN" sz="2400" dirty="0">
                <a:latin typeface="楷体_GB2312" pitchFamily="1" charset="-122"/>
                <a:ea typeface="楷体_GB2312" pitchFamily="1" charset="-122"/>
              </a:rPr>
              <a:t>  </a:t>
            </a:r>
            <a:r>
              <a:rPr lang="zh-CN" altLang="zh-CN" sz="2400" dirty="0">
                <a:solidFill>
                  <a:schemeClr val="bg1"/>
                </a:solidFill>
                <a:latin typeface="楷体_GB2312" pitchFamily="1" charset="-122"/>
                <a:ea typeface="楷体_GB2312" pitchFamily="1" charset="-122"/>
              </a:rPr>
              <a:t>  </a:t>
            </a:r>
          </a:p>
        </p:txBody>
      </p:sp>
      <p:grpSp>
        <p:nvGrpSpPr>
          <p:cNvPr id="37893" name="Group 5"/>
          <p:cNvGrpSpPr>
            <a:grpSpLocks/>
          </p:cNvGrpSpPr>
          <p:nvPr/>
        </p:nvGrpSpPr>
        <p:grpSpPr bwMode="auto">
          <a:xfrm>
            <a:off x="2692400" y="3203575"/>
            <a:ext cx="4987925" cy="522288"/>
            <a:chOff x="0" y="0"/>
            <a:chExt cx="3142" cy="329"/>
          </a:xfrm>
        </p:grpSpPr>
        <p:sp>
          <p:nvSpPr>
            <p:cNvPr id="37894" name="Rectangle 6"/>
            <p:cNvSpPr>
              <a:spLocks noChangeArrowheads="1"/>
            </p:cNvSpPr>
            <p:nvPr/>
          </p:nvSpPr>
          <p:spPr bwMode="auto">
            <a:xfrm>
              <a:off x="217" y="26"/>
              <a:ext cx="292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400" i="1" dirty="0">
                  <a:latin typeface="Times New Roman" panose="02020603050405020304" pitchFamily="18" charset="0"/>
                  <a:ea typeface="楷体_GB2312" pitchFamily="1" charset="-122"/>
                </a:rPr>
                <a:t>V</a:t>
              </a:r>
              <a:r>
                <a:rPr lang="zh-CN" altLang="en-US" sz="2400" i="1" baseline="-25000" dirty="0">
                  <a:latin typeface="Times New Roman" panose="02020603050405020304" pitchFamily="18" charset="0"/>
                  <a:ea typeface="楷体_GB2312" pitchFamily="1" charset="-122"/>
                </a:rPr>
                <a:t>m</a:t>
              </a:r>
              <a:r>
                <a:rPr lang="zh-CN" altLang="en-US" sz="2400" dirty="0">
                  <a:ea typeface="楷体_GB2312" pitchFamily="1" charset="-122"/>
                </a:rPr>
                <a:t>较大时，探索能力增强， </a:t>
              </a:r>
              <a:r>
                <a:rPr lang="zh-CN" altLang="en-US" sz="2400" dirty="0">
                  <a:latin typeface="楷体_GB2312" pitchFamily="1" charset="-122"/>
                  <a:ea typeface="楷体_GB2312" pitchFamily="1" charset="-122"/>
                </a:rPr>
                <a:t> </a:t>
              </a:r>
              <a:r>
                <a:rPr lang="zh-CN" altLang="en-US" sz="2400" dirty="0">
                  <a:solidFill>
                    <a:schemeClr val="bg1"/>
                  </a:solidFill>
                  <a:latin typeface="楷体_GB2312" pitchFamily="1" charset="-122"/>
                  <a:ea typeface="楷体_GB2312" pitchFamily="1" charset="-122"/>
                </a:rPr>
                <a:t>   </a:t>
              </a:r>
            </a:p>
          </p:txBody>
        </p:sp>
        <p:graphicFrame>
          <p:nvGraphicFramePr>
            <p:cNvPr id="37895" name="Object 7"/>
            <p:cNvGraphicFramePr>
              <a:graphicFrameLocks noChangeAspect="1"/>
            </p:cNvGraphicFramePr>
            <p:nvPr/>
          </p:nvGraphicFramePr>
          <p:xfrm>
            <a:off x="0" y="0"/>
            <a:ext cx="274" cy="329"/>
          </p:xfrm>
          <a:graphic>
            <a:graphicData uri="http://schemas.openxmlformats.org/presentationml/2006/ole">
              <mc:AlternateContent xmlns:mc="http://schemas.openxmlformats.org/markup-compatibility/2006">
                <mc:Choice xmlns:v="urn:schemas-microsoft-com:vml" Requires="v">
                  <p:oleObj spid="_x0000_s62550" r:id="rId3" imgW="190983" imgH="229116" progId="Equation.DSMT4">
                    <p:embed/>
                  </p:oleObj>
                </mc:Choice>
                <mc:Fallback>
                  <p:oleObj r:id="rId3" imgW="190983" imgH="229116"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0" y="0"/>
                          <a:ext cx="27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7896" name="Rectangle 8"/>
          <p:cNvSpPr>
            <a:spLocks noChangeArrowheads="1"/>
          </p:cNvSpPr>
          <p:nvPr/>
        </p:nvSpPr>
        <p:spPr bwMode="auto">
          <a:xfrm>
            <a:off x="2046288" y="1874838"/>
            <a:ext cx="12330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作用:   </a:t>
            </a:r>
            <a:r>
              <a:rPr lang="zh-CN" altLang="zh-CN" sz="2400">
                <a:solidFill>
                  <a:schemeClr val="bg1"/>
                </a:solidFill>
                <a:ea typeface="楷体_GB2312" pitchFamily="1" charset="-122"/>
              </a:rPr>
              <a:t>  </a:t>
            </a:r>
          </a:p>
        </p:txBody>
      </p:sp>
      <p:grpSp>
        <p:nvGrpSpPr>
          <p:cNvPr id="37897" name="Group 9"/>
          <p:cNvGrpSpPr>
            <a:grpSpLocks/>
          </p:cNvGrpSpPr>
          <p:nvPr/>
        </p:nvGrpSpPr>
        <p:grpSpPr bwMode="auto">
          <a:xfrm>
            <a:off x="2676525" y="4484688"/>
            <a:ext cx="4521200" cy="522288"/>
            <a:chOff x="0" y="0"/>
            <a:chExt cx="2848" cy="329"/>
          </a:xfrm>
        </p:grpSpPr>
        <p:sp>
          <p:nvSpPr>
            <p:cNvPr id="37898" name="Rectangle 10"/>
            <p:cNvSpPr>
              <a:spLocks noChangeArrowheads="1"/>
            </p:cNvSpPr>
            <p:nvPr/>
          </p:nvSpPr>
          <p:spPr bwMode="auto">
            <a:xfrm>
              <a:off x="227" y="22"/>
              <a:ext cx="262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400" i="1" dirty="0">
                  <a:latin typeface="Times New Roman" panose="02020603050405020304" pitchFamily="18" charset="0"/>
                  <a:ea typeface="楷体_GB2312" pitchFamily="1" charset="-122"/>
                </a:rPr>
                <a:t>V</a:t>
              </a:r>
              <a:r>
                <a:rPr lang="zh-CN" altLang="en-US" sz="2400" i="1" baseline="-25000" dirty="0">
                  <a:latin typeface="Times New Roman" panose="02020603050405020304" pitchFamily="18" charset="0"/>
                  <a:ea typeface="楷体_GB2312" pitchFamily="1" charset="-122"/>
                </a:rPr>
                <a:t>m</a:t>
              </a:r>
              <a:r>
                <a:rPr lang="zh-CN" altLang="en-US" sz="2400" dirty="0">
                  <a:ea typeface="楷体_GB2312" pitchFamily="1" charset="-122"/>
                </a:rPr>
                <a:t>较小时，开发能力增强，</a:t>
              </a:r>
              <a:r>
                <a:rPr lang="zh-CN" altLang="en-US" sz="2400" dirty="0">
                  <a:solidFill>
                    <a:schemeClr val="bg1"/>
                  </a:solidFill>
                  <a:ea typeface="楷体_GB2312" pitchFamily="1" charset="-122"/>
                </a:rPr>
                <a:t>   </a:t>
              </a:r>
              <a:endParaRPr lang="zh-CN" altLang="en-US" sz="2400" dirty="0">
                <a:solidFill>
                  <a:schemeClr val="bg1"/>
                </a:solidFill>
                <a:latin typeface="楷体_GB2312" pitchFamily="1" charset="-122"/>
                <a:ea typeface="楷体_GB2312" pitchFamily="1" charset="-122"/>
              </a:endParaRPr>
            </a:p>
          </p:txBody>
        </p:sp>
        <p:graphicFrame>
          <p:nvGraphicFramePr>
            <p:cNvPr id="37899" name="Object 11"/>
            <p:cNvGraphicFramePr>
              <a:graphicFrameLocks noChangeAspect="1"/>
            </p:cNvGraphicFramePr>
            <p:nvPr/>
          </p:nvGraphicFramePr>
          <p:xfrm>
            <a:off x="0" y="0"/>
            <a:ext cx="274" cy="329"/>
          </p:xfrm>
          <a:graphic>
            <a:graphicData uri="http://schemas.openxmlformats.org/presentationml/2006/ole">
              <mc:AlternateContent xmlns:mc="http://schemas.openxmlformats.org/markup-compatibility/2006">
                <mc:Choice xmlns:v="urn:schemas-microsoft-com:vml" Requires="v">
                  <p:oleObj spid="_x0000_s62551" r:id="rId5" imgW="190983" imgH="229116" progId="Equation.DSMT4">
                    <p:embed/>
                  </p:oleObj>
                </mc:Choice>
                <mc:Fallback>
                  <p:oleObj r:id="rId5" imgW="190983" imgH="229116"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0" y="0"/>
                          <a:ext cx="27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7900" name="Group 12"/>
          <p:cNvGrpSpPr>
            <a:grpSpLocks/>
          </p:cNvGrpSpPr>
          <p:nvPr/>
        </p:nvGrpSpPr>
        <p:grpSpPr bwMode="auto">
          <a:xfrm>
            <a:off x="2590801" y="5598319"/>
            <a:ext cx="6788150" cy="522288"/>
            <a:chOff x="0" y="0"/>
            <a:chExt cx="4276" cy="329"/>
          </a:xfrm>
        </p:grpSpPr>
        <p:graphicFrame>
          <p:nvGraphicFramePr>
            <p:cNvPr id="37901" name="Object 13"/>
            <p:cNvGraphicFramePr>
              <a:graphicFrameLocks noChangeAspect="1"/>
            </p:cNvGraphicFramePr>
            <p:nvPr/>
          </p:nvGraphicFramePr>
          <p:xfrm>
            <a:off x="0" y="0"/>
            <a:ext cx="274" cy="329"/>
          </p:xfrm>
          <a:graphic>
            <a:graphicData uri="http://schemas.openxmlformats.org/presentationml/2006/ole">
              <mc:AlternateContent xmlns:mc="http://schemas.openxmlformats.org/markup-compatibility/2006">
                <mc:Choice xmlns:v="urn:schemas-microsoft-com:vml" Requires="v">
                  <p:oleObj spid="_x0000_s62552" r:id="rId7" imgW="190983" imgH="229116" progId="Equation.DSMT4">
                    <p:embed/>
                  </p:oleObj>
                </mc:Choice>
                <mc:Fallback>
                  <p:oleObj r:id="rId7" imgW="190983" imgH="229116"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0" y="0"/>
                          <a:ext cx="27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2" name="Rectangle 14"/>
            <p:cNvSpPr>
              <a:spLocks noChangeArrowheads="1"/>
            </p:cNvSpPr>
            <p:nvPr/>
          </p:nvSpPr>
          <p:spPr bwMode="auto">
            <a:xfrm>
              <a:off x="227" y="26"/>
              <a:ext cx="404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en-US" sz="2400" i="1" dirty="0">
                  <a:latin typeface="Times New Roman" panose="02020603050405020304" pitchFamily="18" charset="0"/>
                  <a:ea typeface="楷体_GB2312" pitchFamily="1" charset="-122"/>
                </a:rPr>
                <a:t>V</a:t>
              </a:r>
              <a:r>
                <a:rPr lang="zh-CN" altLang="en-US" sz="2400" i="1" baseline="-25000" dirty="0">
                  <a:latin typeface="Times New Roman" panose="02020603050405020304" pitchFamily="18" charset="0"/>
                  <a:ea typeface="楷体_GB2312" pitchFamily="1" charset="-122"/>
                </a:rPr>
                <a:t>m</a:t>
              </a:r>
              <a:r>
                <a:rPr lang="zh-CN" altLang="en-US" sz="2400" dirty="0">
                  <a:latin typeface="Times New Roman" panose="02020603050405020304" pitchFamily="18" charset="0"/>
                  <a:ea typeface="楷体_GB2312" pitchFamily="1" charset="-122"/>
                </a:rPr>
                <a:t>一般设为每维变量变化范围的10％~20％.    </a:t>
              </a:r>
              <a:r>
                <a:rPr lang="zh-CN" altLang="en-US" sz="2400" dirty="0">
                  <a:solidFill>
                    <a:schemeClr val="bg1"/>
                  </a:solidFill>
                  <a:latin typeface="Times New Roman" panose="02020603050405020304" pitchFamily="18" charset="0"/>
                  <a:ea typeface="楷体_GB2312" pitchFamily="1" charset="-122"/>
                </a:rPr>
                <a:t> </a:t>
              </a:r>
            </a:p>
          </p:txBody>
        </p:sp>
      </p:grpSp>
      <p:sp>
        <p:nvSpPr>
          <p:cNvPr id="37903" name="Rectangle 15"/>
          <p:cNvSpPr>
            <a:spLocks noChangeArrowheads="1"/>
          </p:cNvSpPr>
          <p:nvPr/>
        </p:nvSpPr>
        <p:spPr bwMode="auto">
          <a:xfrm>
            <a:off x="5926139" y="4935538"/>
            <a:ext cx="7008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但</a:t>
            </a:r>
            <a:r>
              <a:rPr lang="zh-CN" altLang="zh-CN" sz="2400">
                <a:solidFill>
                  <a:schemeClr val="bg1"/>
                </a:solidFill>
                <a:ea typeface="楷体_GB2312" pitchFamily="1" charset="-122"/>
              </a:rPr>
              <a:t>   </a:t>
            </a:r>
          </a:p>
        </p:txBody>
      </p:sp>
      <p:sp>
        <p:nvSpPr>
          <p:cNvPr id="37904" name="Rectangle 16"/>
          <p:cNvSpPr>
            <a:spLocks noChangeArrowheads="1"/>
          </p:cNvSpPr>
          <p:nvPr/>
        </p:nvSpPr>
        <p:spPr bwMode="auto">
          <a:xfrm>
            <a:off x="6345239" y="3719513"/>
            <a:ext cx="3416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ea typeface="楷体_GB2312" pitchFamily="1" charset="-122"/>
              </a:rPr>
              <a:t>粒子容易飞过最优解．</a:t>
            </a:r>
            <a:r>
              <a:rPr lang="zh-CN" altLang="zh-CN" sz="2400" dirty="0">
                <a:solidFill>
                  <a:schemeClr val="bg1"/>
                </a:solidFill>
                <a:ea typeface="楷体_GB2312" pitchFamily="1" charset="-122"/>
              </a:rPr>
              <a:t>  </a:t>
            </a:r>
          </a:p>
        </p:txBody>
      </p:sp>
      <p:sp>
        <p:nvSpPr>
          <p:cNvPr id="37905" name="Rectangle 17"/>
          <p:cNvSpPr>
            <a:spLocks noChangeArrowheads="1"/>
          </p:cNvSpPr>
          <p:nvPr/>
        </p:nvSpPr>
        <p:spPr bwMode="auto">
          <a:xfrm>
            <a:off x="6350001" y="4935538"/>
            <a:ext cx="31758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ea typeface="楷体_GB2312" pitchFamily="1" charset="-122"/>
              </a:rPr>
              <a:t>容易陷入局部最优．</a:t>
            </a:r>
            <a:r>
              <a:rPr lang="zh-CN" altLang="zh-CN" sz="2400" dirty="0">
                <a:solidFill>
                  <a:schemeClr val="bg1"/>
                </a:solidFill>
                <a:ea typeface="楷体_GB2312" pitchFamily="1" charset="-122"/>
              </a:rPr>
              <a:t>   </a:t>
            </a:r>
          </a:p>
        </p:txBody>
      </p:sp>
      <p:sp>
        <p:nvSpPr>
          <p:cNvPr id="22"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z="1800" dirty="0"/>
              <a:t>粒子群算法</a:t>
            </a:r>
          </a:p>
        </p:txBody>
      </p:sp>
    </p:spTree>
    <p:extLst>
      <p:ext uri="{BB962C8B-B14F-4D97-AF65-F5344CB8AC3E}">
        <p14:creationId xmlns:p14="http://schemas.microsoft.com/office/powerpoint/2010/main" val="26359888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6"/>
                                        </p:tgtEl>
                                        <p:attrNameLst>
                                          <p:attrName>style.visibility</p:attrName>
                                        </p:attrNameLst>
                                      </p:cBhvr>
                                      <p:to>
                                        <p:strVal val="visible"/>
                                      </p:to>
                                    </p:set>
                                    <p:animEffect transition="in" filter="wipe(left)">
                                      <p:cBhvr>
                                        <p:cTn id="7" dur="500"/>
                                        <p:tgtEl>
                                          <p:spTgt spid="378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wipe(left)">
                                      <p:cBhvr>
                                        <p:cTn id="12" dur="500"/>
                                        <p:tgtEl>
                                          <p:spTgt spid="378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893"/>
                                        </p:tgtEl>
                                        <p:attrNameLst>
                                          <p:attrName>style.visibility</p:attrName>
                                        </p:attrNameLst>
                                      </p:cBhvr>
                                      <p:to>
                                        <p:strVal val="visible"/>
                                      </p:to>
                                    </p:set>
                                    <p:animEffect transition="in" filter="wipe(left)">
                                      <p:cBhvr>
                                        <p:cTn id="17" dur="500"/>
                                        <p:tgtEl>
                                          <p:spTgt spid="378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891"/>
                                        </p:tgtEl>
                                        <p:attrNameLst>
                                          <p:attrName>style.visibility</p:attrName>
                                        </p:attrNameLst>
                                      </p:cBhvr>
                                      <p:to>
                                        <p:strVal val="visible"/>
                                      </p:to>
                                    </p:set>
                                    <p:animEffect transition="in" filter="wipe(left)">
                                      <p:cBhvr>
                                        <p:cTn id="22" dur="500"/>
                                        <p:tgtEl>
                                          <p:spTgt spid="378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904"/>
                                        </p:tgtEl>
                                        <p:attrNameLst>
                                          <p:attrName>style.visibility</p:attrName>
                                        </p:attrNameLst>
                                      </p:cBhvr>
                                      <p:to>
                                        <p:strVal val="visible"/>
                                      </p:to>
                                    </p:set>
                                    <p:animEffect transition="in" filter="wipe(left)">
                                      <p:cBhvr>
                                        <p:cTn id="27" dur="500"/>
                                        <p:tgtEl>
                                          <p:spTgt spid="379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7897"/>
                                        </p:tgtEl>
                                        <p:attrNameLst>
                                          <p:attrName>style.visibility</p:attrName>
                                        </p:attrNameLst>
                                      </p:cBhvr>
                                      <p:to>
                                        <p:strVal val="visible"/>
                                      </p:to>
                                    </p:set>
                                    <p:animEffect transition="in" filter="wipe(left)">
                                      <p:cBhvr>
                                        <p:cTn id="32" dur="500"/>
                                        <p:tgtEl>
                                          <p:spTgt spid="378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903"/>
                                        </p:tgtEl>
                                        <p:attrNameLst>
                                          <p:attrName>style.visibility</p:attrName>
                                        </p:attrNameLst>
                                      </p:cBhvr>
                                      <p:to>
                                        <p:strVal val="visible"/>
                                      </p:to>
                                    </p:set>
                                    <p:animEffect transition="in" filter="wipe(left)">
                                      <p:cBhvr>
                                        <p:cTn id="37" dur="500"/>
                                        <p:tgtEl>
                                          <p:spTgt spid="379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905"/>
                                        </p:tgtEl>
                                        <p:attrNameLst>
                                          <p:attrName>style.visibility</p:attrName>
                                        </p:attrNameLst>
                                      </p:cBhvr>
                                      <p:to>
                                        <p:strVal val="visible"/>
                                      </p:to>
                                    </p:set>
                                    <p:animEffect transition="in" filter="wipe(left)">
                                      <p:cBhvr>
                                        <p:cTn id="42" dur="500"/>
                                        <p:tgtEl>
                                          <p:spTgt spid="3790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7900"/>
                                        </p:tgtEl>
                                        <p:attrNameLst>
                                          <p:attrName>style.visibility</p:attrName>
                                        </p:attrNameLst>
                                      </p:cBhvr>
                                      <p:to>
                                        <p:strVal val="visible"/>
                                      </p:to>
                                    </p:set>
                                    <p:animEffect transition="in" filter="wipe(left)">
                                      <p:cBhvr>
                                        <p:cTn id="47" dur="500"/>
                                        <p:tgtEl>
                                          <p:spTgt spid="37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6" grpId="0" autoUpdateAnimBg="0"/>
      <p:bldP spid="37903" grpId="0" autoUpdateAnimBg="0"/>
      <p:bldP spid="37904" grpId="0" autoUpdateAnimBg="0"/>
      <p:bldP spid="37905"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a:spLocks noGrp="1"/>
          </p:cNvSpPr>
          <p:nvPr>
            <p:ph idx="1"/>
          </p:nvPr>
        </p:nvSpPr>
        <p:spPr>
          <a:xfrm>
            <a:off x="838200" y="718457"/>
            <a:ext cx="10515600" cy="5458506"/>
          </a:xfrm>
        </p:spPr>
        <p:txBody>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sp>
        <p:nvSpPr>
          <p:cNvPr id="38914" name="Rectangle 2"/>
          <p:cNvSpPr>
            <a:spLocks noChangeArrowheads="1"/>
          </p:cNvSpPr>
          <p:nvPr/>
        </p:nvSpPr>
        <p:spPr bwMode="auto">
          <a:xfrm>
            <a:off x="1521227" y="1219857"/>
            <a:ext cx="29690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邻域的拓扑结构 </a:t>
            </a:r>
            <a:r>
              <a:rPr lang="zh-CN" altLang="en-US" sz="2400" dirty="0">
                <a:ea typeface="楷体_GB2312" pitchFamily="1" charset="-122"/>
              </a:rPr>
              <a:t>   </a:t>
            </a:r>
          </a:p>
        </p:txBody>
      </p:sp>
      <p:sp>
        <p:nvSpPr>
          <p:cNvPr id="38915" name="Rectangle 3"/>
          <p:cNvSpPr>
            <a:spLocks noChangeArrowheads="1"/>
          </p:cNvSpPr>
          <p:nvPr/>
        </p:nvSpPr>
        <p:spPr bwMode="auto">
          <a:xfrm>
            <a:off x="3887851" y="5596446"/>
            <a:ext cx="5724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solidFill>
                  <a:srgbClr val="002060"/>
                </a:solidFill>
                <a:ea typeface="楷体_GB2312" pitchFamily="1" charset="-122"/>
              </a:rPr>
              <a:t>全局粒子群算法和局部粒子群算法．</a:t>
            </a:r>
            <a:r>
              <a:rPr lang="zh-CN" altLang="zh-CN" sz="2400" dirty="0">
                <a:solidFill>
                  <a:srgbClr val="002060"/>
                </a:solidFill>
                <a:latin typeface="楷体_GB2312" pitchFamily="1" charset="-122"/>
                <a:ea typeface="楷体_GB2312" pitchFamily="1" charset="-122"/>
              </a:rPr>
              <a:t>    </a:t>
            </a:r>
          </a:p>
        </p:txBody>
      </p:sp>
      <p:graphicFrame>
        <p:nvGraphicFramePr>
          <p:cNvPr id="38916" name="Object 4"/>
          <p:cNvGraphicFramePr>
            <a:graphicFrameLocks noChangeAspect="1"/>
          </p:cNvGraphicFramePr>
          <p:nvPr>
            <p:extLst>
              <p:ext uri="{D42A27DB-BD31-4B8C-83A1-F6EECF244321}">
                <p14:modId xmlns:p14="http://schemas.microsoft.com/office/powerpoint/2010/main" val="3356326504"/>
              </p:ext>
            </p:extLst>
          </p:nvPr>
        </p:nvGraphicFramePr>
        <p:xfrm>
          <a:off x="8616950" y="4121151"/>
          <a:ext cx="463550" cy="550863"/>
        </p:xfrm>
        <a:graphic>
          <a:graphicData uri="http://schemas.openxmlformats.org/presentationml/2006/ole">
            <mc:AlternateContent xmlns:mc="http://schemas.openxmlformats.org/markup-compatibility/2006">
              <mc:Choice xmlns:v="urn:schemas-microsoft-com:vml" Requires="v">
                <p:oleObj spid="_x0000_s63518" r:id="rId3" imgW="203605" imgH="241722" progId="Equation.DSMT4">
                  <p:embed/>
                </p:oleObj>
              </mc:Choice>
              <mc:Fallback>
                <p:oleObj r:id="rId3" imgW="203605" imgH="241722"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16950" y="4121151"/>
                        <a:ext cx="46355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Rectangle 5"/>
          <p:cNvSpPr>
            <a:spLocks noChangeArrowheads="1"/>
          </p:cNvSpPr>
          <p:nvPr/>
        </p:nvSpPr>
        <p:spPr bwMode="auto">
          <a:xfrm>
            <a:off x="1909764" y="1898651"/>
            <a:ext cx="54168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粒子群算法的邻域拓扑结构包括两种，</a:t>
            </a:r>
          </a:p>
        </p:txBody>
      </p:sp>
      <p:sp>
        <p:nvSpPr>
          <p:cNvPr id="38918" name="Rectangle 6"/>
          <p:cNvSpPr>
            <a:spLocks noChangeArrowheads="1"/>
          </p:cNvSpPr>
          <p:nvPr/>
        </p:nvSpPr>
        <p:spPr bwMode="auto">
          <a:xfrm>
            <a:off x="2540000" y="2528888"/>
            <a:ext cx="63401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ea typeface="楷体_GB2312" pitchFamily="1" charset="-122"/>
              </a:rPr>
              <a:t>一种是将群体内</a:t>
            </a:r>
            <a:r>
              <a:rPr lang="zh-CN" altLang="zh-CN" sz="2400" dirty="0">
                <a:solidFill>
                  <a:srgbClr val="002060"/>
                </a:solidFill>
                <a:ea typeface="楷体_GB2312" pitchFamily="1" charset="-122"/>
              </a:rPr>
              <a:t>所有个体</a:t>
            </a:r>
            <a:r>
              <a:rPr lang="zh-CN" altLang="zh-CN" sz="2400" dirty="0">
                <a:ea typeface="楷体_GB2312" pitchFamily="1" charset="-122"/>
              </a:rPr>
              <a:t>都作为粒子的邻域，</a:t>
            </a:r>
          </a:p>
        </p:txBody>
      </p:sp>
      <p:sp>
        <p:nvSpPr>
          <p:cNvPr id="38919" name="Rectangle 7"/>
          <p:cNvSpPr>
            <a:spLocks noChangeArrowheads="1"/>
          </p:cNvSpPr>
          <p:nvPr/>
        </p:nvSpPr>
        <p:spPr bwMode="auto">
          <a:xfrm>
            <a:off x="2476501" y="3179763"/>
            <a:ext cx="69557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ea typeface="楷体_GB2312" pitchFamily="1" charset="-122"/>
              </a:rPr>
              <a:t>另一种是只将群体中的</a:t>
            </a:r>
            <a:r>
              <a:rPr lang="zh-CN" altLang="zh-CN" sz="2400" dirty="0">
                <a:solidFill>
                  <a:srgbClr val="002060"/>
                </a:solidFill>
                <a:ea typeface="楷体_GB2312" pitchFamily="1" charset="-122"/>
              </a:rPr>
              <a:t>部分个体</a:t>
            </a:r>
            <a:r>
              <a:rPr lang="zh-CN" altLang="zh-CN" sz="2400" dirty="0">
                <a:ea typeface="楷体_GB2312" pitchFamily="1" charset="-122"/>
              </a:rPr>
              <a:t>作为粒子的邻域．</a:t>
            </a:r>
          </a:p>
        </p:txBody>
      </p:sp>
      <p:sp>
        <p:nvSpPr>
          <p:cNvPr id="38920" name="Rectangle 8"/>
          <p:cNvSpPr>
            <a:spLocks noChangeArrowheads="1"/>
          </p:cNvSpPr>
          <p:nvPr/>
        </p:nvSpPr>
        <p:spPr bwMode="auto">
          <a:xfrm>
            <a:off x="5576889" y="4127501"/>
            <a:ext cx="29915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 群体历史最优位置  </a:t>
            </a:r>
            <a:r>
              <a:rPr lang="zh-CN" altLang="zh-CN" sz="2400">
                <a:solidFill>
                  <a:schemeClr val="bg1"/>
                </a:solidFill>
                <a:ea typeface="楷体_GB2312" pitchFamily="1" charset="-122"/>
              </a:rPr>
              <a:t>  </a:t>
            </a:r>
          </a:p>
        </p:txBody>
      </p:sp>
      <p:sp>
        <p:nvSpPr>
          <p:cNvPr id="38921" name="Rectangle 9"/>
          <p:cNvSpPr>
            <a:spLocks noChangeArrowheads="1"/>
          </p:cNvSpPr>
          <p:nvPr/>
        </p:nvSpPr>
        <p:spPr bwMode="auto">
          <a:xfrm>
            <a:off x="2225676" y="4081463"/>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邻域拓扑结构</a:t>
            </a:r>
          </a:p>
        </p:txBody>
      </p:sp>
      <p:sp>
        <p:nvSpPr>
          <p:cNvPr id="38922" name="Line 10"/>
          <p:cNvSpPr>
            <a:spLocks noChangeShapeType="1"/>
          </p:cNvSpPr>
          <p:nvPr/>
        </p:nvSpPr>
        <p:spPr bwMode="auto">
          <a:xfrm>
            <a:off x="4565650" y="4441825"/>
            <a:ext cx="1079500" cy="0"/>
          </a:xfrm>
          <a:prstGeom prst="line">
            <a:avLst/>
          </a:prstGeom>
          <a:noFill/>
          <a:ln w="28575" cap="flat" cmpd="sng">
            <a:solidFill>
              <a:srgbClr val="FF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8923" name="Rectangle 11"/>
          <p:cNvSpPr>
            <a:spLocks noChangeArrowheads="1"/>
          </p:cNvSpPr>
          <p:nvPr/>
        </p:nvSpPr>
        <p:spPr bwMode="auto">
          <a:xfrm>
            <a:off x="4706938" y="4013201"/>
            <a:ext cx="10791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solidFill>
                  <a:srgbClr val="002060"/>
                </a:solidFill>
                <a:ea typeface="楷体_GB2312" pitchFamily="1" charset="-122"/>
              </a:rPr>
              <a:t>决定</a:t>
            </a:r>
            <a:r>
              <a:rPr lang="zh-CN" altLang="zh-CN" sz="2400" dirty="0">
                <a:solidFill>
                  <a:schemeClr val="accent2"/>
                </a:solidFill>
                <a:ea typeface="楷体_GB2312" pitchFamily="1" charset="-122"/>
              </a:rPr>
              <a:t> </a:t>
            </a:r>
            <a:r>
              <a:rPr lang="zh-CN" altLang="zh-CN" sz="2400" dirty="0">
                <a:solidFill>
                  <a:srgbClr val="FFFF00"/>
                </a:solidFill>
                <a:ea typeface="楷体_GB2312" pitchFamily="1" charset="-122"/>
              </a:rPr>
              <a:t>   </a:t>
            </a:r>
          </a:p>
        </p:txBody>
      </p:sp>
      <p:sp>
        <p:nvSpPr>
          <p:cNvPr id="38924" name="Rectangle 12"/>
          <p:cNvSpPr>
            <a:spLocks noChangeArrowheads="1"/>
          </p:cNvSpPr>
          <p:nvPr/>
        </p:nvSpPr>
        <p:spPr bwMode="auto">
          <a:xfrm>
            <a:off x="2270126" y="5070476"/>
            <a:ext cx="35702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a:ea typeface="楷体_GB2312" pitchFamily="1" charset="-122"/>
              </a:rPr>
              <a:t>由此，将粒子群算法分为</a:t>
            </a:r>
          </a:p>
        </p:txBody>
      </p:sp>
      <p:sp>
        <p:nvSpPr>
          <p:cNvPr id="14"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28046854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wipe(left)">
                                      <p:cBhvr>
                                        <p:cTn id="7" dur="500"/>
                                        <p:tgtEl>
                                          <p:spTgt spid="389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wipe(left)">
                                      <p:cBhvr>
                                        <p:cTn id="12" dur="500"/>
                                        <p:tgtEl>
                                          <p:spTgt spid="389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19"/>
                                        </p:tgtEl>
                                        <p:attrNameLst>
                                          <p:attrName>style.visibility</p:attrName>
                                        </p:attrNameLst>
                                      </p:cBhvr>
                                      <p:to>
                                        <p:strVal val="visible"/>
                                      </p:to>
                                    </p:set>
                                    <p:animEffect transition="in" filter="wipe(left)">
                                      <p:cBhvr>
                                        <p:cTn id="17" dur="500"/>
                                        <p:tgtEl>
                                          <p:spTgt spid="389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921"/>
                                        </p:tgtEl>
                                        <p:attrNameLst>
                                          <p:attrName>style.visibility</p:attrName>
                                        </p:attrNameLst>
                                      </p:cBhvr>
                                      <p:to>
                                        <p:strVal val="visible"/>
                                      </p:to>
                                    </p:set>
                                    <p:animEffect transition="in" filter="wipe(left)">
                                      <p:cBhvr>
                                        <p:cTn id="22" dur="500"/>
                                        <p:tgtEl>
                                          <p:spTgt spid="38921"/>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8922"/>
                                        </p:tgtEl>
                                        <p:attrNameLst>
                                          <p:attrName>style.visibility</p:attrName>
                                        </p:attrNameLst>
                                      </p:cBhvr>
                                      <p:to>
                                        <p:strVal val="visible"/>
                                      </p:to>
                                    </p:set>
                                    <p:animEffect transition="in" filter="wipe(left)">
                                      <p:cBhvr>
                                        <p:cTn id="26" dur="500"/>
                                        <p:tgtEl>
                                          <p:spTgt spid="38922"/>
                                        </p:tgtEl>
                                      </p:cBhvr>
                                    </p:animEffect>
                                  </p:childTnLst>
                                </p:cTn>
                              </p:par>
                            </p:childTnLst>
                          </p:cTn>
                        </p:par>
                        <p:par>
                          <p:cTn id="27" fill="hold" nodeType="afterGroup">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8923"/>
                                        </p:tgtEl>
                                        <p:attrNameLst>
                                          <p:attrName>style.visibility</p:attrName>
                                        </p:attrNameLst>
                                      </p:cBhvr>
                                      <p:to>
                                        <p:strVal val="visible"/>
                                      </p:to>
                                    </p:set>
                                    <p:animEffect transition="in" filter="wipe(left)">
                                      <p:cBhvr>
                                        <p:cTn id="30" dur="500"/>
                                        <p:tgtEl>
                                          <p:spTgt spid="3892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8920"/>
                                        </p:tgtEl>
                                        <p:attrNameLst>
                                          <p:attrName>style.visibility</p:attrName>
                                        </p:attrNameLst>
                                      </p:cBhvr>
                                      <p:to>
                                        <p:strVal val="visible"/>
                                      </p:to>
                                    </p:set>
                                    <p:animEffect transition="in" filter="wipe(left)">
                                      <p:cBhvr>
                                        <p:cTn id="35" dur="500"/>
                                        <p:tgtEl>
                                          <p:spTgt spid="38920"/>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38916"/>
                                        </p:tgtEl>
                                        <p:attrNameLst>
                                          <p:attrName>style.visibility</p:attrName>
                                        </p:attrNameLst>
                                      </p:cBhvr>
                                      <p:to>
                                        <p:strVal val="visible"/>
                                      </p:to>
                                    </p:set>
                                    <p:animEffect transition="in" filter="wipe(left)">
                                      <p:cBhvr>
                                        <p:cTn id="39" dur="500"/>
                                        <p:tgtEl>
                                          <p:spTgt spid="3891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8924"/>
                                        </p:tgtEl>
                                        <p:attrNameLst>
                                          <p:attrName>style.visibility</p:attrName>
                                        </p:attrNameLst>
                                      </p:cBhvr>
                                      <p:to>
                                        <p:strVal val="visible"/>
                                      </p:to>
                                    </p:set>
                                    <p:animEffect transition="in" filter="wipe(left)">
                                      <p:cBhvr>
                                        <p:cTn id="44" dur="500"/>
                                        <p:tgtEl>
                                          <p:spTgt spid="3892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8915"/>
                                        </p:tgtEl>
                                        <p:attrNameLst>
                                          <p:attrName>style.visibility</p:attrName>
                                        </p:attrNameLst>
                                      </p:cBhvr>
                                      <p:to>
                                        <p:strVal val="visible"/>
                                      </p:to>
                                    </p:set>
                                    <p:animEffect transition="in" filter="wipe(left)">
                                      <p:cBhvr>
                                        <p:cTn id="49" dur="5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7" grpId="0" autoUpdateAnimBg="0"/>
      <p:bldP spid="38918" grpId="0" autoUpdateAnimBg="0"/>
      <p:bldP spid="38919" grpId="0" autoUpdateAnimBg="0"/>
      <p:bldP spid="38920" grpId="0" autoUpdateAnimBg="0"/>
      <p:bldP spid="38921" grpId="0" autoUpdateAnimBg="0"/>
      <p:bldP spid="38922" grpId="0" animBg="1"/>
      <p:bldP spid="38923" grpId="0" autoUpdateAnimBg="0"/>
      <p:bldP spid="38924"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838200" y="718457"/>
            <a:ext cx="10515600" cy="5458506"/>
          </a:xfrm>
        </p:spPr>
        <p:txBody>
          <a:bodyPr>
            <a:normAutofit/>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sp>
        <p:nvSpPr>
          <p:cNvPr id="40962" name="Rectangle 2"/>
          <p:cNvSpPr>
            <a:spLocks noChangeArrowheads="1"/>
          </p:cNvSpPr>
          <p:nvPr/>
        </p:nvSpPr>
        <p:spPr bwMode="auto">
          <a:xfrm>
            <a:off x="1714021" y="1252426"/>
            <a:ext cx="20457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停止准则 </a:t>
            </a:r>
            <a:r>
              <a:rPr lang="zh-CN" altLang="en-US" sz="2400" dirty="0">
                <a:ea typeface="楷体_GB2312" pitchFamily="1" charset="-122"/>
              </a:rPr>
              <a:t>   </a:t>
            </a:r>
          </a:p>
        </p:txBody>
      </p:sp>
      <p:sp>
        <p:nvSpPr>
          <p:cNvPr id="40963" name="Rectangle 3"/>
          <p:cNvSpPr>
            <a:spLocks noChangeArrowheads="1"/>
          </p:cNvSpPr>
          <p:nvPr/>
        </p:nvSpPr>
        <p:spPr bwMode="auto">
          <a:xfrm>
            <a:off x="2090739" y="2038500"/>
            <a:ext cx="46474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停止准则一般有如下两种：</a:t>
            </a:r>
            <a:r>
              <a:rPr lang="zh-CN" altLang="zh-CN" sz="2400" dirty="0">
                <a:solidFill>
                  <a:schemeClr val="bg1"/>
                </a:solidFill>
                <a:latin typeface="楷体_GB2312" pitchFamily="1" charset="-122"/>
                <a:ea typeface="楷体_GB2312" pitchFamily="1" charset="-122"/>
              </a:rPr>
              <a:t>     </a:t>
            </a:r>
          </a:p>
        </p:txBody>
      </p:sp>
      <p:sp>
        <p:nvSpPr>
          <p:cNvPr id="40964" name="Rectangle 4"/>
          <p:cNvSpPr>
            <a:spLocks noChangeArrowheads="1"/>
          </p:cNvSpPr>
          <p:nvPr/>
        </p:nvSpPr>
        <p:spPr bwMode="auto">
          <a:xfrm>
            <a:off x="3763964" y="2884488"/>
            <a:ext cx="27911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buFont typeface="Arial" panose="020B0604020202020204" pitchFamily="34" charset="0"/>
              <a:buChar char="•"/>
            </a:pPr>
            <a:r>
              <a:rPr lang="zh-CN" altLang="zh-CN" sz="2400" dirty="0">
                <a:solidFill>
                  <a:srgbClr val="002060"/>
                </a:solidFill>
                <a:ea typeface="楷体_GB2312" pitchFamily="1" charset="-122"/>
              </a:rPr>
              <a:t>最大迭代步数      </a:t>
            </a:r>
          </a:p>
        </p:txBody>
      </p:sp>
      <p:sp>
        <p:nvSpPr>
          <p:cNvPr id="40965" name="Rectangle 5"/>
          <p:cNvSpPr>
            <a:spLocks noChangeArrowheads="1"/>
          </p:cNvSpPr>
          <p:nvPr/>
        </p:nvSpPr>
        <p:spPr bwMode="auto">
          <a:xfrm>
            <a:off x="3800475" y="3675063"/>
            <a:ext cx="30299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eaLnBrk="0" hangingPunct="0">
              <a:buFont typeface="Arial" panose="020B0604020202020204" pitchFamily="34" charset="0"/>
              <a:buChar char="•"/>
            </a:pPr>
            <a:r>
              <a:rPr lang="zh-CN" altLang="zh-CN" sz="2400" dirty="0">
                <a:solidFill>
                  <a:srgbClr val="002060"/>
                </a:solidFill>
                <a:ea typeface="楷体_GB2312" pitchFamily="1" charset="-122"/>
              </a:rPr>
              <a:t>可接受的满意解     </a:t>
            </a:r>
          </a:p>
        </p:txBody>
      </p:sp>
      <p:sp>
        <p:nvSpPr>
          <p:cNvPr id="6"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z="2400" dirty="0"/>
              <a:t>粒子群算法</a:t>
            </a:r>
          </a:p>
        </p:txBody>
      </p:sp>
    </p:spTree>
    <p:extLst>
      <p:ext uri="{BB962C8B-B14F-4D97-AF65-F5344CB8AC3E}">
        <p14:creationId xmlns:p14="http://schemas.microsoft.com/office/powerpoint/2010/main" val="27530556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wipe(left)">
                                      <p:cBhvr>
                                        <p:cTn id="7" dur="500"/>
                                        <p:tgtEl>
                                          <p:spTgt spid="40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wipe(left)">
                                      <p:cBhvr>
                                        <p:cTn id="12" dur="500"/>
                                        <p:tgtEl>
                                          <p:spTgt spid="409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wipe(left)">
                                      <p:cBhvr>
                                        <p:cTn id="17"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utoUpdateAnimBg="0"/>
      <p:bldP spid="40964" grpId="0" autoUpdateAnimBg="0"/>
      <p:bldP spid="40965"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1448207" y="1264306"/>
            <a:ext cx="33281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eaLnBrk="0" hangingPunct="0">
              <a:buFont typeface="Wingdings" panose="05000000000000000000" pitchFamily="2" charset="2"/>
              <a:buChar char="p"/>
            </a:pPr>
            <a:r>
              <a:rPr lang="zh-CN" altLang="en-US" sz="2400" dirty="0">
                <a:latin typeface="Times New Roman" panose="02020603050405020304" pitchFamily="18" charset="0"/>
                <a:ea typeface="楷体_GB2312" pitchFamily="1" charset="-122"/>
              </a:rPr>
              <a:t>粒子空间的初始化</a:t>
            </a:r>
            <a:r>
              <a:rPr lang="zh-CN" altLang="en-US" sz="2400" dirty="0">
                <a:ea typeface="楷体_GB2312" pitchFamily="1" charset="-122"/>
              </a:rPr>
              <a:t>   </a:t>
            </a:r>
          </a:p>
        </p:txBody>
      </p:sp>
      <p:sp>
        <p:nvSpPr>
          <p:cNvPr id="41987" name="Rectangle 3"/>
          <p:cNvSpPr>
            <a:spLocks noChangeArrowheads="1"/>
          </p:cNvSpPr>
          <p:nvPr/>
        </p:nvSpPr>
        <p:spPr bwMode="auto">
          <a:xfrm>
            <a:off x="2076450" y="1891743"/>
            <a:ext cx="6991016"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lnSpc>
                <a:spcPct val="120000"/>
              </a:lnSpc>
            </a:pPr>
            <a:r>
              <a:rPr lang="zh-CN" altLang="zh-CN" sz="2400">
                <a:solidFill>
                  <a:schemeClr val="bg1"/>
                </a:solidFill>
                <a:ea typeface="楷体_GB2312" pitchFamily="1" charset="-122"/>
              </a:rPr>
              <a:t>        </a:t>
            </a:r>
            <a:r>
              <a:rPr lang="zh-CN" altLang="zh-CN" sz="2400">
                <a:ea typeface="楷体_GB2312" pitchFamily="1" charset="-122"/>
              </a:rPr>
              <a:t>较好地选择粒子的初始化空间，将大大缩短收</a:t>
            </a:r>
          </a:p>
          <a:p>
            <a:pPr eaLnBrk="0" hangingPunct="0">
              <a:lnSpc>
                <a:spcPct val="120000"/>
              </a:lnSpc>
            </a:pPr>
            <a:r>
              <a:rPr lang="zh-CN" altLang="zh-CN" sz="2400">
                <a:ea typeface="楷体_GB2312" pitchFamily="1" charset="-122"/>
              </a:rPr>
              <a:t>敛时间．初始化空间根据具体问题的不同而不同，</a:t>
            </a:r>
          </a:p>
          <a:p>
            <a:pPr eaLnBrk="0" hangingPunct="0">
              <a:lnSpc>
                <a:spcPct val="120000"/>
              </a:lnSpc>
            </a:pPr>
            <a:r>
              <a:rPr lang="zh-CN" altLang="zh-CN" sz="2400">
                <a:ea typeface="楷体_GB2312" pitchFamily="1" charset="-122"/>
              </a:rPr>
              <a:t>也就是说，这是问题依赖的．</a:t>
            </a:r>
            <a:r>
              <a:rPr lang="zh-CN" altLang="zh-CN" sz="2400">
                <a:solidFill>
                  <a:schemeClr val="bg1"/>
                </a:solidFill>
                <a:latin typeface="楷体_GB2312" pitchFamily="1" charset="-122"/>
                <a:ea typeface="楷体_GB2312" pitchFamily="1" charset="-122"/>
              </a:rPr>
              <a:t>     </a:t>
            </a:r>
          </a:p>
        </p:txBody>
      </p:sp>
      <p:sp>
        <p:nvSpPr>
          <p:cNvPr id="41988" name="Rectangle 4" descr="紫色网格"/>
          <p:cNvSpPr>
            <a:spLocks noChangeArrowheads="1"/>
          </p:cNvSpPr>
          <p:nvPr/>
        </p:nvSpPr>
        <p:spPr bwMode="auto">
          <a:xfrm>
            <a:off x="1730375" y="3700136"/>
            <a:ext cx="7300396" cy="1938992"/>
          </a:xfrm>
          <a:prstGeom prst="rect">
            <a:avLst/>
          </a:prstGeom>
          <a:blipFill dpi="0" rotWithShape="1">
            <a:blip r:embed="rId2"/>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solidFill>
                  <a:schemeClr val="bg1"/>
                </a:solidFill>
                <a:ea typeface="楷体_GB2312" pitchFamily="1" charset="-122"/>
              </a:rPr>
              <a:t>        从上面的介绍可以看到，粒子群算法与其他现代</a:t>
            </a:r>
          </a:p>
          <a:p>
            <a:pPr eaLnBrk="0" hangingPunct="0"/>
            <a:r>
              <a:rPr lang="zh-CN" altLang="zh-CN" sz="2400">
                <a:solidFill>
                  <a:schemeClr val="bg1"/>
                </a:solidFill>
                <a:ea typeface="楷体_GB2312" pitchFamily="1" charset="-122"/>
              </a:rPr>
              <a:t>优化方法相比的一个明显特色就是所需调整的</a:t>
            </a:r>
            <a:r>
              <a:rPr lang="zh-CN" altLang="zh-CN" sz="2400">
                <a:solidFill>
                  <a:srgbClr val="FFFF00"/>
                </a:solidFill>
                <a:ea typeface="楷体_GB2312" pitchFamily="1" charset="-122"/>
              </a:rPr>
              <a:t>参数很</a:t>
            </a:r>
          </a:p>
          <a:p>
            <a:pPr eaLnBrk="0" hangingPunct="0"/>
            <a:r>
              <a:rPr lang="zh-CN" altLang="zh-CN" sz="2400">
                <a:solidFill>
                  <a:srgbClr val="FFFF00"/>
                </a:solidFill>
                <a:ea typeface="楷体_GB2312" pitchFamily="1" charset="-122"/>
              </a:rPr>
              <a:t>少</a:t>
            </a:r>
            <a:r>
              <a:rPr lang="zh-CN" altLang="zh-CN" sz="2400">
                <a:solidFill>
                  <a:schemeClr val="bg1"/>
                </a:solidFill>
                <a:ea typeface="楷体_GB2312" pitchFamily="1" charset="-122"/>
              </a:rPr>
              <a:t>．相对来说，</a:t>
            </a:r>
            <a:r>
              <a:rPr lang="zh-CN" altLang="zh-CN" sz="2400">
                <a:solidFill>
                  <a:srgbClr val="FFFF00"/>
                </a:solidFill>
                <a:ea typeface="楷体_GB2312" pitchFamily="1" charset="-122"/>
              </a:rPr>
              <a:t>惯性因子</a:t>
            </a:r>
            <a:r>
              <a:rPr lang="zh-CN" altLang="zh-CN" sz="2400">
                <a:solidFill>
                  <a:schemeClr val="bg1"/>
                </a:solidFill>
                <a:ea typeface="楷体_GB2312" pitchFamily="1" charset="-122"/>
              </a:rPr>
              <a:t>和</a:t>
            </a:r>
            <a:r>
              <a:rPr lang="zh-CN" altLang="zh-CN" sz="2400">
                <a:solidFill>
                  <a:srgbClr val="FFFF00"/>
                </a:solidFill>
                <a:ea typeface="楷体_GB2312" pitchFamily="1" charset="-122"/>
              </a:rPr>
              <a:t>邻域定义</a:t>
            </a:r>
            <a:r>
              <a:rPr lang="zh-CN" altLang="zh-CN" sz="2400">
                <a:solidFill>
                  <a:schemeClr val="bg1"/>
                </a:solidFill>
                <a:ea typeface="楷体_GB2312" pitchFamily="1" charset="-122"/>
              </a:rPr>
              <a:t>较为重要．这些</a:t>
            </a:r>
          </a:p>
          <a:p>
            <a:pPr eaLnBrk="0" hangingPunct="0"/>
            <a:r>
              <a:rPr lang="zh-CN" altLang="zh-CN" sz="2400">
                <a:solidFill>
                  <a:schemeClr val="bg1"/>
                </a:solidFill>
                <a:ea typeface="楷体_GB2312" pitchFamily="1" charset="-122"/>
              </a:rPr>
              <a:t>为数不多的关键参数的设置却对算法的精度和效率有</a:t>
            </a:r>
          </a:p>
          <a:p>
            <a:pPr eaLnBrk="0" hangingPunct="0"/>
            <a:r>
              <a:rPr lang="zh-CN" altLang="zh-CN" sz="2400">
                <a:solidFill>
                  <a:schemeClr val="bg1"/>
                </a:solidFill>
                <a:ea typeface="楷体_GB2312" pitchFamily="1" charset="-122"/>
              </a:rPr>
              <a:t>着显著影响．</a:t>
            </a:r>
          </a:p>
        </p:txBody>
      </p:sp>
      <p:sp>
        <p:nvSpPr>
          <p:cNvPr id="5"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sz="2400" dirty="0"/>
              <a:t>粒子群算法</a:t>
            </a:r>
          </a:p>
        </p:txBody>
      </p:sp>
      <p:sp>
        <p:nvSpPr>
          <p:cNvPr id="6" name="内容占位符 2"/>
          <p:cNvSpPr>
            <a:spLocks noGrp="1"/>
          </p:cNvSpPr>
          <p:nvPr>
            <p:ph idx="1"/>
          </p:nvPr>
        </p:nvSpPr>
        <p:spPr>
          <a:xfrm>
            <a:off x="838200" y="718457"/>
            <a:ext cx="10515600" cy="5458506"/>
          </a:xfrm>
        </p:spPr>
        <p:txBody>
          <a:bodyPr>
            <a:normAutofit/>
          </a:bodyPr>
          <a:lstStyle/>
          <a:p>
            <a:r>
              <a:rPr lang="zh-CN" altLang="en-US" sz="2400" dirty="0">
                <a:ea typeface="楷体_GB2312" pitchFamily="1" charset="-122"/>
              </a:rPr>
              <a:t>粒子群</a:t>
            </a:r>
            <a:r>
              <a:rPr lang="zh-CN" altLang="en-US" sz="2400" dirty="0">
                <a:latin typeface="Times New Roman" panose="02020603050405020304" pitchFamily="18" charset="0"/>
                <a:ea typeface="楷体_GB2312" pitchFamily="1" charset="-122"/>
              </a:rPr>
              <a:t>算法的</a:t>
            </a:r>
            <a:r>
              <a:rPr lang="zh-CN" altLang="en-US" sz="2400" dirty="0">
                <a:ea typeface="楷体_GB2312" pitchFamily="1" charset="-122"/>
              </a:rPr>
              <a:t>构成要素</a:t>
            </a:r>
            <a:r>
              <a:rPr lang="en-US" altLang="zh-CN" sz="2400" dirty="0">
                <a:ea typeface="楷体_GB2312" pitchFamily="1" charset="-122"/>
              </a:rPr>
              <a:t>:</a:t>
            </a:r>
            <a:endParaRPr lang="zh-CN" altLang="en-US" sz="2400" dirty="0"/>
          </a:p>
        </p:txBody>
      </p:sp>
    </p:spTree>
    <p:extLst>
      <p:ext uri="{BB962C8B-B14F-4D97-AF65-F5344CB8AC3E}">
        <p14:creationId xmlns:p14="http://schemas.microsoft.com/office/powerpoint/2010/main" val="807073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1+#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1988"/>
                                        </p:tgtEl>
                                        <p:attrNameLst>
                                          <p:attrName>style.visibility</p:attrName>
                                        </p:attrNameLst>
                                      </p:cBhvr>
                                      <p:to>
                                        <p:strVal val="visible"/>
                                      </p:to>
                                    </p:set>
                                    <p:anim calcmode="lin" valueType="num">
                                      <p:cBhvr additive="base">
                                        <p:cTn id="13" dur="500" fill="hold"/>
                                        <p:tgtEl>
                                          <p:spTgt spid="41988"/>
                                        </p:tgtEl>
                                        <p:attrNameLst>
                                          <p:attrName>ppt_x</p:attrName>
                                        </p:attrNameLst>
                                      </p:cBhvr>
                                      <p:tavLst>
                                        <p:tav tm="0">
                                          <p:val>
                                            <p:strVal val="1+#ppt_w/2"/>
                                          </p:val>
                                        </p:tav>
                                        <p:tav tm="100000">
                                          <p:val>
                                            <p:strVal val="#ppt_x"/>
                                          </p:val>
                                        </p:tav>
                                      </p:tavLst>
                                    </p:anim>
                                    <p:anim calcmode="lin" valueType="num">
                                      <p:cBhvr additive="base">
                                        <p:cTn id="14" dur="500" fill="hold"/>
                                        <p:tgtEl>
                                          <p:spTgt spid="419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utoUpdateAnimBg="0"/>
      <p:bldP spid="41988"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81200" y="276225"/>
            <a:ext cx="8229600" cy="717550"/>
          </a:xfrm>
        </p:spPr>
        <p:txBody>
          <a:bodyPr/>
          <a:lstStyle/>
          <a:p>
            <a:r>
              <a:rPr lang="zh-CN" altLang="zh-CN">
                <a:latin typeface="DFKai-SB" panose="03000509000000000000" pitchFamily="65" charset="-120"/>
              </a:rPr>
              <a:t>算法流程</a:t>
            </a:r>
          </a:p>
        </p:txBody>
      </p:sp>
      <p:sp>
        <p:nvSpPr>
          <p:cNvPr id="25603" name="Rectangle 3"/>
          <p:cNvSpPr>
            <a:spLocks noGrp="1" noChangeArrowheads="1"/>
          </p:cNvSpPr>
          <p:nvPr>
            <p:ph type="body" idx="1"/>
          </p:nvPr>
        </p:nvSpPr>
        <p:spPr>
          <a:xfrm>
            <a:off x="1335024" y="798738"/>
            <a:ext cx="9784080" cy="5620350"/>
          </a:xfrm>
        </p:spPr>
        <p:txBody>
          <a:bodyPr>
            <a:normAutofit fontScale="62500" lnSpcReduction="20000"/>
          </a:bodyPr>
          <a:lstStyle/>
          <a:p>
            <a:pPr marL="0" indent="-23812">
              <a:lnSpc>
                <a:spcPct val="120000"/>
              </a:lnSpc>
              <a:spcAft>
                <a:spcPts val="600"/>
              </a:spcAft>
              <a:buClr>
                <a:schemeClr val="tx1"/>
              </a:buClr>
              <a:buNone/>
            </a:pPr>
            <a:r>
              <a:rPr lang="zh-CN" altLang="en-US" sz="3400" dirty="0">
                <a:latin typeface="宋体" panose="02010600030101010101" pitchFamily="2" charset="-122"/>
                <a:ea typeface="宋体" panose="02010600030101010101" pitchFamily="2" charset="-122"/>
              </a:rPr>
              <a:t>粒子群算法流程：</a:t>
            </a:r>
            <a:endParaRPr lang="en-US" altLang="zh-CN" sz="3400" dirty="0">
              <a:latin typeface="宋体" panose="02010600030101010101" pitchFamily="2" charset="-122"/>
              <a:ea typeface="宋体" panose="02010600030101010101" pitchFamily="2" charset="-122"/>
            </a:endParaRPr>
          </a:p>
          <a:p>
            <a:pPr marL="1385888" lvl="2" indent="-495300">
              <a:lnSpc>
                <a:spcPct val="120000"/>
              </a:lnSpc>
              <a:buClr>
                <a:schemeClr val="tx1"/>
              </a:buClr>
              <a:buFont typeface="Wingdings" panose="05000000000000000000" pitchFamily="2" charset="2"/>
              <a:buAutoNum type="arabicPeriod"/>
            </a:pPr>
            <a:r>
              <a:rPr lang="en-US" altLang="zh-CN" sz="2900" i="1" dirty="0">
                <a:solidFill>
                  <a:schemeClr val="tx2"/>
                </a:solidFill>
                <a:latin typeface="DFKai-SB" panose="03000509000000000000" pitchFamily="65" charset="-120"/>
                <a:ea typeface="DFKai-SB" panose="03000509000000000000" pitchFamily="65" charset="-120"/>
              </a:rPr>
              <a:t>Initial</a:t>
            </a:r>
            <a:r>
              <a:rPr lang="zh-TW" altLang="en-US" sz="2900" dirty="0">
                <a:solidFill>
                  <a:schemeClr val="tx2"/>
                </a:solidFill>
                <a:latin typeface="DFKai-SB" panose="03000509000000000000" pitchFamily="65" charset="-120"/>
                <a:ea typeface="DFKai-SB" panose="03000509000000000000" pitchFamily="65" charset="-120"/>
              </a:rPr>
              <a:t>：</a:t>
            </a:r>
          </a:p>
          <a:p>
            <a:pPr marL="1708150" lvl="3" indent="-412750">
              <a:lnSpc>
                <a:spcPct val="120000"/>
              </a:lnSpc>
              <a:buNone/>
            </a:pPr>
            <a:r>
              <a:rPr lang="zh-TW" altLang="en-US" sz="2900" dirty="0">
                <a:latin typeface="DFKai-SB" panose="03000509000000000000" pitchFamily="65" charset="-120"/>
                <a:ea typeface="DFKai-SB" panose="03000509000000000000" pitchFamily="65" charset="-120"/>
              </a:rPr>
              <a:t>	</a:t>
            </a:r>
            <a:r>
              <a:rPr lang="zh-CN" altLang="en-US" sz="2900" dirty="0">
                <a:latin typeface="宋体" panose="02010600030101010101" pitchFamily="2" charset="-122"/>
              </a:rPr>
              <a:t>初始化粒子群体（群体规模为n），包括随机位置和速度。</a:t>
            </a:r>
          </a:p>
          <a:p>
            <a:pPr marL="1385888" lvl="2" indent="-495300">
              <a:lnSpc>
                <a:spcPct val="120000"/>
              </a:lnSpc>
              <a:buClr>
                <a:schemeClr val="tx1"/>
              </a:buClr>
              <a:buFont typeface="Wingdings" panose="05000000000000000000" pitchFamily="2" charset="2"/>
              <a:buAutoNum type="arabicPeriod"/>
            </a:pPr>
            <a:r>
              <a:rPr lang="en-US" altLang="zh-CN" sz="2900" i="1" dirty="0">
                <a:solidFill>
                  <a:schemeClr val="tx2"/>
                </a:solidFill>
                <a:latin typeface="DFKai-SB" panose="03000509000000000000" pitchFamily="65" charset="-120"/>
                <a:ea typeface="DFKai-SB" panose="03000509000000000000" pitchFamily="65" charset="-120"/>
              </a:rPr>
              <a:t>Evaluation</a:t>
            </a:r>
            <a:r>
              <a:rPr lang="zh-TW" altLang="en-US" sz="2900" i="1" dirty="0">
                <a:solidFill>
                  <a:schemeClr val="tx2"/>
                </a:solidFill>
                <a:latin typeface="DFKai-SB" panose="03000509000000000000" pitchFamily="65" charset="-120"/>
                <a:ea typeface="DFKai-SB" panose="03000509000000000000" pitchFamily="65" charset="-120"/>
              </a:rPr>
              <a:t>：</a:t>
            </a:r>
          </a:p>
          <a:p>
            <a:pPr marL="1708150" lvl="3" indent="-412750">
              <a:lnSpc>
                <a:spcPct val="120000"/>
              </a:lnSpc>
              <a:buNone/>
            </a:pPr>
            <a:r>
              <a:rPr lang="zh-TW" altLang="en-US" sz="2900" dirty="0">
                <a:latin typeface="DFKai-SB" panose="03000509000000000000" pitchFamily="65" charset="-120"/>
                <a:ea typeface="DFKai-SB" panose="03000509000000000000" pitchFamily="65" charset="-120"/>
              </a:rPr>
              <a:t>	</a:t>
            </a:r>
            <a:r>
              <a:rPr lang="zh-CN" altLang="en-US" sz="2900" dirty="0">
                <a:latin typeface="宋体" panose="02010600030101010101" pitchFamily="2" charset="-122"/>
              </a:rPr>
              <a:t>根据</a:t>
            </a:r>
            <a:r>
              <a:rPr lang="en-US" altLang="zh-CN" sz="2900" dirty="0">
                <a:latin typeface="宋体" panose="02010600030101010101" pitchFamily="2" charset="-122"/>
              </a:rPr>
              <a:t>fitness function </a:t>
            </a:r>
            <a:r>
              <a:rPr lang="zh-CN" altLang="en-US" sz="2900" dirty="0">
                <a:latin typeface="宋体" panose="02010600030101010101" pitchFamily="2" charset="-122"/>
              </a:rPr>
              <a:t>，评价每个粒子的适应度。</a:t>
            </a:r>
            <a:endParaRPr lang="zh-TW" altLang="en-US" sz="2900" dirty="0">
              <a:latin typeface="宋体" panose="02010600030101010101" pitchFamily="2" charset="-122"/>
            </a:endParaRPr>
          </a:p>
          <a:p>
            <a:pPr marL="1385888" lvl="2" indent="-495300">
              <a:lnSpc>
                <a:spcPct val="120000"/>
              </a:lnSpc>
              <a:buClr>
                <a:schemeClr val="tx1"/>
              </a:buClr>
              <a:buFont typeface="Wingdings" panose="05000000000000000000" pitchFamily="2" charset="2"/>
              <a:buAutoNum type="arabicPeriod"/>
            </a:pPr>
            <a:r>
              <a:rPr lang="en-US" altLang="zh-CN" sz="2900" i="1" dirty="0">
                <a:solidFill>
                  <a:schemeClr val="tx2"/>
                </a:solidFill>
                <a:latin typeface="DFKai-SB" panose="03000509000000000000" pitchFamily="65" charset="-120"/>
                <a:ea typeface="DFKai-SB" panose="03000509000000000000" pitchFamily="65" charset="-120"/>
              </a:rPr>
              <a:t>Fin</a:t>
            </a:r>
            <a:r>
              <a:rPr lang="zh-CN" altLang="en-US" sz="2900" i="1" dirty="0">
                <a:solidFill>
                  <a:schemeClr val="tx2"/>
                </a:solidFill>
                <a:latin typeface="DFKai-SB" panose="03000509000000000000" pitchFamily="65" charset="-120"/>
                <a:ea typeface="DFKai-SB" panose="03000509000000000000" pitchFamily="65" charset="-120"/>
              </a:rPr>
              <a:t>d</a:t>
            </a:r>
            <a:r>
              <a:rPr lang="en-US" altLang="zh-CN" sz="2900" i="1" dirty="0">
                <a:solidFill>
                  <a:schemeClr val="tx2"/>
                </a:solidFill>
                <a:latin typeface="DFKai-SB" panose="03000509000000000000" pitchFamily="65" charset="-120"/>
                <a:ea typeface="DFKai-SB" panose="03000509000000000000" pitchFamily="65" charset="-120"/>
              </a:rPr>
              <a:t> the </a:t>
            </a:r>
            <a:r>
              <a:rPr lang="en-US" altLang="zh-CN" sz="2900" i="1" dirty="0" err="1">
                <a:solidFill>
                  <a:schemeClr val="tx2"/>
                </a:solidFill>
                <a:latin typeface="DFKai-SB" panose="03000509000000000000" pitchFamily="65" charset="-120"/>
                <a:ea typeface="DFKai-SB" panose="03000509000000000000" pitchFamily="65" charset="-120"/>
              </a:rPr>
              <a:t>Pbest</a:t>
            </a:r>
            <a:r>
              <a:rPr lang="zh-TW" altLang="en-US" sz="2900" i="1" dirty="0">
                <a:solidFill>
                  <a:schemeClr val="tx2"/>
                </a:solidFill>
                <a:latin typeface="DFKai-SB" panose="03000509000000000000" pitchFamily="65" charset="-120"/>
                <a:ea typeface="DFKai-SB" panose="03000509000000000000" pitchFamily="65" charset="-120"/>
              </a:rPr>
              <a:t>：</a:t>
            </a:r>
          </a:p>
          <a:p>
            <a:pPr marL="1708150" lvl="3" indent="-412750">
              <a:lnSpc>
                <a:spcPct val="120000"/>
              </a:lnSpc>
              <a:buNone/>
            </a:pPr>
            <a:r>
              <a:rPr lang="zh-CN" altLang="en-US" sz="2900" dirty="0">
                <a:latin typeface="宋体" panose="02010600030101010101" pitchFamily="2" charset="-122"/>
              </a:rPr>
              <a:t>   对每个粒子，将其当前适应值与其个体历史最佳位置（pbest）对应的适应值做比较，如果当前的适应值更高，则将用当前位置更新历史最佳位置pbest。</a:t>
            </a:r>
          </a:p>
          <a:p>
            <a:pPr marL="1385888" lvl="2" indent="-495300">
              <a:lnSpc>
                <a:spcPct val="120000"/>
              </a:lnSpc>
              <a:buClr>
                <a:schemeClr val="tx1"/>
              </a:buClr>
              <a:buFont typeface="Wingdings" panose="05000000000000000000" pitchFamily="2" charset="2"/>
              <a:buAutoNum type="arabicPeriod"/>
            </a:pPr>
            <a:r>
              <a:rPr lang="en-US" altLang="zh-CN" sz="2900" i="1" dirty="0">
                <a:solidFill>
                  <a:schemeClr val="tx2"/>
                </a:solidFill>
                <a:latin typeface="DFKai-SB" panose="03000509000000000000" pitchFamily="65" charset="-120"/>
                <a:ea typeface="DFKai-SB" panose="03000509000000000000" pitchFamily="65" charset="-120"/>
              </a:rPr>
              <a:t>Fin</a:t>
            </a:r>
            <a:r>
              <a:rPr lang="zh-CN" altLang="en-US" sz="2900" i="1" dirty="0">
                <a:solidFill>
                  <a:schemeClr val="tx2"/>
                </a:solidFill>
                <a:latin typeface="DFKai-SB" panose="03000509000000000000" pitchFamily="65" charset="-120"/>
                <a:ea typeface="DFKai-SB" panose="03000509000000000000" pitchFamily="65" charset="-120"/>
              </a:rPr>
              <a:t>d</a:t>
            </a:r>
            <a:r>
              <a:rPr lang="en-US" altLang="zh-CN" sz="2900" i="1" dirty="0">
                <a:solidFill>
                  <a:schemeClr val="tx2"/>
                </a:solidFill>
                <a:latin typeface="DFKai-SB" panose="03000509000000000000" pitchFamily="65" charset="-120"/>
                <a:ea typeface="DFKai-SB" panose="03000509000000000000" pitchFamily="65" charset="-120"/>
              </a:rPr>
              <a:t> the </a:t>
            </a:r>
            <a:r>
              <a:rPr lang="en-US" altLang="zh-CN" sz="2900" i="1" dirty="0" err="1">
                <a:solidFill>
                  <a:schemeClr val="tx2"/>
                </a:solidFill>
                <a:latin typeface="DFKai-SB" panose="03000509000000000000" pitchFamily="65" charset="-120"/>
                <a:ea typeface="DFKai-SB" panose="03000509000000000000" pitchFamily="65" charset="-120"/>
              </a:rPr>
              <a:t>Gbest</a:t>
            </a:r>
            <a:r>
              <a:rPr lang="zh-TW" altLang="en-US" sz="2900" i="1" dirty="0">
                <a:solidFill>
                  <a:schemeClr val="tx2"/>
                </a:solidFill>
                <a:latin typeface="DFKai-SB" panose="03000509000000000000" pitchFamily="65" charset="-120"/>
                <a:ea typeface="DFKai-SB" panose="03000509000000000000" pitchFamily="65" charset="-120"/>
              </a:rPr>
              <a:t>：</a:t>
            </a:r>
          </a:p>
          <a:p>
            <a:pPr marL="1708150" lvl="3" indent="-412750">
              <a:lnSpc>
                <a:spcPct val="120000"/>
              </a:lnSpc>
              <a:buNone/>
            </a:pPr>
            <a:r>
              <a:rPr lang="zh-TW" altLang="en-US" sz="2900" dirty="0">
                <a:latin typeface="DFKai-SB" panose="03000509000000000000" pitchFamily="65" charset="-120"/>
                <a:ea typeface="DFKai-SB" panose="03000509000000000000" pitchFamily="65" charset="-120"/>
              </a:rPr>
              <a:t>	</a:t>
            </a:r>
            <a:r>
              <a:rPr lang="zh-CN" altLang="en-US" sz="2900" dirty="0">
                <a:latin typeface="宋体" panose="02010600030101010101" pitchFamily="2" charset="-122"/>
              </a:rPr>
              <a:t>对每个粒子，将其当前适应值与全局最佳位置（gbest）对应的适应值做比较，如果当前的适应值更高，则将用当前粒子的位置更新全局最佳位置gbest。</a:t>
            </a:r>
          </a:p>
          <a:p>
            <a:pPr marL="1385888" lvl="2" indent="-495300">
              <a:lnSpc>
                <a:spcPct val="120000"/>
              </a:lnSpc>
              <a:buClr>
                <a:schemeClr val="tx1"/>
              </a:buClr>
              <a:buFont typeface="Wingdings" panose="05000000000000000000" pitchFamily="2" charset="2"/>
              <a:buAutoNum type="arabicPeriod"/>
            </a:pPr>
            <a:r>
              <a:rPr lang="en-US" altLang="zh-CN" sz="2900" i="1" dirty="0">
                <a:solidFill>
                  <a:schemeClr val="tx2"/>
                </a:solidFill>
                <a:latin typeface="DFKai-SB" panose="03000509000000000000" pitchFamily="65" charset="-120"/>
                <a:ea typeface="DFKai-SB" panose="03000509000000000000" pitchFamily="65" charset="-120"/>
              </a:rPr>
              <a:t>Update the Velocity</a:t>
            </a:r>
            <a:r>
              <a:rPr lang="zh-TW" altLang="en-US" sz="2900" i="1" dirty="0">
                <a:solidFill>
                  <a:schemeClr val="tx2"/>
                </a:solidFill>
                <a:latin typeface="DFKai-SB" panose="03000509000000000000" pitchFamily="65" charset="-120"/>
                <a:ea typeface="DFKai-SB" panose="03000509000000000000" pitchFamily="65" charset="-120"/>
              </a:rPr>
              <a:t>：</a:t>
            </a:r>
          </a:p>
          <a:p>
            <a:pPr marL="1708150" lvl="3" indent="-412750">
              <a:lnSpc>
                <a:spcPct val="120000"/>
              </a:lnSpc>
              <a:buNone/>
            </a:pPr>
            <a:r>
              <a:rPr lang="zh-TW" altLang="en-US" sz="2900" dirty="0">
                <a:latin typeface="宋体" panose="02010600030101010101" pitchFamily="2" charset="-122"/>
              </a:rPr>
              <a:t>	</a:t>
            </a:r>
            <a:r>
              <a:rPr lang="zh-CN" altLang="en-US" sz="2900" dirty="0">
                <a:latin typeface="宋体" panose="02010600030101010101" pitchFamily="2" charset="-122"/>
              </a:rPr>
              <a:t>根据公式</a:t>
            </a:r>
            <a:r>
              <a:rPr lang="zh-TW" altLang="en-US" sz="2900" dirty="0">
                <a:latin typeface="宋体" panose="02010600030101010101" pitchFamily="2" charset="-122"/>
              </a:rPr>
              <a:t>更新每</a:t>
            </a:r>
            <a:r>
              <a:rPr lang="zh-CN" altLang="en-US" sz="2900" dirty="0">
                <a:latin typeface="宋体" panose="02010600030101010101" pitchFamily="2" charset="-122"/>
              </a:rPr>
              <a:t>个粒子的</a:t>
            </a:r>
            <a:r>
              <a:rPr lang="zh-TW" altLang="en-US" sz="2900" dirty="0">
                <a:latin typeface="宋体" panose="02010600030101010101" pitchFamily="2" charset="-122"/>
              </a:rPr>
              <a:t>速度</a:t>
            </a:r>
            <a:r>
              <a:rPr lang="zh-CN" altLang="en-US" sz="2900" dirty="0">
                <a:latin typeface="宋体" panose="02010600030101010101" pitchFamily="2" charset="-122"/>
              </a:rPr>
              <a:t>与</a:t>
            </a:r>
            <a:r>
              <a:rPr lang="zh-TW" altLang="en-US" sz="2900" dirty="0">
                <a:latin typeface="宋体" panose="02010600030101010101" pitchFamily="2" charset="-122"/>
              </a:rPr>
              <a:t>位置。</a:t>
            </a:r>
          </a:p>
          <a:p>
            <a:pPr marL="1385888" lvl="2" indent="-495300">
              <a:lnSpc>
                <a:spcPct val="120000"/>
              </a:lnSpc>
              <a:buClr>
                <a:schemeClr val="tx1"/>
              </a:buClr>
              <a:buFont typeface="Wingdings" panose="05000000000000000000" pitchFamily="2" charset="2"/>
              <a:buAutoNum type="arabicPeriod"/>
            </a:pPr>
            <a:r>
              <a:rPr lang="zh-CN" altLang="en-US" sz="2900" dirty="0">
                <a:latin typeface="宋体" panose="02010600030101010101" pitchFamily="2" charset="-122"/>
              </a:rPr>
              <a:t>如未满足结束条件，则返回步骤2</a:t>
            </a:r>
          </a:p>
          <a:p>
            <a:pPr marL="1385888" lvl="2" indent="-495300">
              <a:lnSpc>
                <a:spcPct val="120000"/>
              </a:lnSpc>
              <a:buClr>
                <a:schemeClr val="tx1"/>
              </a:buClr>
              <a:buNone/>
            </a:pPr>
            <a:r>
              <a:rPr lang="zh-CN" altLang="en-US" sz="2900" dirty="0">
                <a:latin typeface="宋体" panose="02010600030101010101" pitchFamily="2" charset="-122"/>
              </a:rPr>
              <a:t>    通常算法达到最大迭代次数或者最佳适应度值的增量小于某个给定的阈值时算法停止。</a:t>
            </a:r>
          </a:p>
        </p:txBody>
      </p:sp>
      <p:sp>
        <p:nvSpPr>
          <p:cNvPr id="5"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3420854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342356" y="5674519"/>
            <a:ext cx="7507287" cy="503238"/>
          </a:xfrm>
        </p:spPr>
        <p:txBody>
          <a:bodyPr>
            <a:normAutofit/>
          </a:bodyPr>
          <a:lstStyle/>
          <a:p>
            <a:pPr algn="ctr"/>
            <a:r>
              <a:rPr lang="zh-CN" altLang="zh-CN" sz="1800" dirty="0">
                <a:solidFill>
                  <a:schemeClr val="tx1"/>
                </a:solidFill>
                <a:ea typeface="楷体_GB2312" pitchFamily="1" charset="-122"/>
              </a:rPr>
              <a:t>粒子群优化算法流程图</a:t>
            </a:r>
          </a:p>
        </p:txBody>
      </p:sp>
      <p:sp>
        <p:nvSpPr>
          <p:cNvPr id="26627" name="Rectangle 3"/>
          <p:cNvSpPr>
            <a:spLocks noGrp="1" noChangeArrowheads="1"/>
          </p:cNvSpPr>
          <p:nvPr>
            <p:ph type="body" idx="1"/>
          </p:nvPr>
        </p:nvSpPr>
        <p:spPr/>
        <p:txBody>
          <a:bodyPr/>
          <a:lstStyle/>
          <a:p>
            <a:endParaRPr lang="zh-CN" altLang="zh-CN"/>
          </a:p>
          <a:p>
            <a:pPr>
              <a:buFont typeface="Wingdings" panose="05000000000000000000" pitchFamily="2" charset="2"/>
              <a:buNone/>
            </a:pPr>
            <a:endParaRPr lang="zh-CN" altLang="zh-CN"/>
          </a:p>
        </p:txBody>
      </p:sp>
      <p:sp>
        <p:nvSpPr>
          <p:cNvPr id="26628" name="Text Box 4"/>
          <p:cNvSpPr txBox="1">
            <a:spLocks noChangeArrowheads="1"/>
          </p:cNvSpPr>
          <p:nvPr/>
        </p:nvSpPr>
        <p:spPr bwMode="auto">
          <a:xfrm>
            <a:off x="2340864" y="1703833"/>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90000"/>
              </a:lnSpc>
              <a:spcBef>
                <a:spcPct val="20000"/>
              </a:spcBef>
              <a:buClr>
                <a:schemeClr val="folHlink"/>
              </a:buClr>
              <a:buSzPct val="60000"/>
              <a:buFont typeface="Wingdings" panose="05000000000000000000" pitchFamily="2" charset="2"/>
              <a:buNone/>
            </a:pPr>
            <a:r>
              <a:rPr lang="zh-CN" altLang="zh-CN" sz="2000">
                <a:solidFill>
                  <a:srgbClr val="000000"/>
                </a:solidFill>
                <a:latin typeface="Times New Roman" panose="02020603050405020304" pitchFamily="18" charset="0"/>
              </a:rPr>
              <a:t>         </a:t>
            </a:r>
            <a:endParaRPr lang="zh-CN" altLang="zh-CN" sz="2000">
              <a:latin typeface="Times New Roman" panose="02020603050405020304" pitchFamily="18" charset="0"/>
            </a:endParaRPr>
          </a:p>
        </p:txBody>
      </p:sp>
      <p:grpSp>
        <p:nvGrpSpPr>
          <p:cNvPr id="26629" name="Group 5"/>
          <p:cNvGrpSpPr>
            <a:grpSpLocks/>
          </p:cNvGrpSpPr>
          <p:nvPr/>
        </p:nvGrpSpPr>
        <p:grpSpPr bwMode="auto">
          <a:xfrm>
            <a:off x="3026665" y="865632"/>
            <a:ext cx="5921375" cy="4648200"/>
            <a:chOff x="0" y="0"/>
            <a:chExt cx="3730" cy="2928"/>
          </a:xfrm>
        </p:grpSpPr>
        <p:graphicFrame>
          <p:nvGraphicFramePr>
            <p:cNvPr id="26630" name="Object 6"/>
            <p:cNvGraphicFramePr>
              <a:graphicFrameLocks noChangeAspect="1"/>
            </p:cNvGraphicFramePr>
            <p:nvPr/>
          </p:nvGraphicFramePr>
          <p:xfrm>
            <a:off x="2048" y="940"/>
            <a:ext cx="76" cy="136"/>
          </p:xfrm>
          <a:graphic>
            <a:graphicData uri="http://schemas.openxmlformats.org/presentationml/2006/ole">
              <mc:AlternateContent xmlns:mc="http://schemas.openxmlformats.org/markup-compatibility/2006">
                <mc:Choice xmlns:v="urn:schemas-microsoft-com:vml" Requires="v">
                  <p:oleObj spid="_x0000_s80911" r:id="rId3" imgW="114866" imgH="216687" progId="Equation.3">
                    <p:embed/>
                  </p:oleObj>
                </mc:Choice>
                <mc:Fallback>
                  <p:oleObj r:id="rId3" imgW="114866" imgH="21668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 y="940"/>
                          <a:ext cx="76"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1" name="Rectangle 7"/>
            <p:cNvSpPr>
              <a:spLocks noChangeArrowheads="1"/>
            </p:cNvSpPr>
            <p:nvPr/>
          </p:nvSpPr>
          <p:spPr bwMode="auto">
            <a:xfrm>
              <a:off x="1269" y="0"/>
              <a:ext cx="1178"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开始</a:t>
              </a:r>
            </a:p>
          </p:txBody>
        </p:sp>
        <p:sp>
          <p:nvSpPr>
            <p:cNvPr id="26632" name="Rectangle 8"/>
            <p:cNvSpPr>
              <a:spLocks noChangeArrowheads="1"/>
            </p:cNvSpPr>
            <p:nvPr/>
          </p:nvSpPr>
          <p:spPr bwMode="auto">
            <a:xfrm>
              <a:off x="1167" y="384"/>
              <a:ext cx="1587"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初始化粒子群</a:t>
              </a:r>
            </a:p>
          </p:txBody>
        </p:sp>
        <p:sp>
          <p:nvSpPr>
            <p:cNvPr id="26633" name="Rectangle 9"/>
            <p:cNvSpPr>
              <a:spLocks noChangeArrowheads="1"/>
            </p:cNvSpPr>
            <p:nvPr/>
          </p:nvSpPr>
          <p:spPr bwMode="auto">
            <a:xfrm>
              <a:off x="911" y="768"/>
              <a:ext cx="2203"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计算每个粒子的适应度</a:t>
              </a:r>
            </a:p>
          </p:txBody>
        </p:sp>
        <p:sp>
          <p:nvSpPr>
            <p:cNvPr id="26634" name="Rectangle 10"/>
            <p:cNvSpPr>
              <a:spLocks noChangeArrowheads="1"/>
            </p:cNvSpPr>
            <p:nvPr/>
          </p:nvSpPr>
          <p:spPr bwMode="auto">
            <a:xfrm>
              <a:off x="567" y="1200"/>
              <a:ext cx="3163" cy="288"/>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根据适应度更新pbest、gbest，更新粒子位置速度</a:t>
              </a:r>
            </a:p>
          </p:txBody>
        </p:sp>
        <p:sp>
          <p:nvSpPr>
            <p:cNvPr id="26635" name="Rectangle 11"/>
            <p:cNvSpPr>
              <a:spLocks noChangeArrowheads="1"/>
            </p:cNvSpPr>
            <p:nvPr/>
          </p:nvSpPr>
          <p:spPr bwMode="auto">
            <a:xfrm>
              <a:off x="1320" y="2688"/>
              <a:ext cx="1178" cy="240"/>
            </a:xfrm>
            <a:prstGeom prst="rect">
              <a:avLst/>
            </a:prstGeom>
            <a:solidFill>
              <a:schemeClr val="bg1"/>
            </a:soli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结束</a:t>
              </a:r>
            </a:p>
          </p:txBody>
        </p:sp>
        <p:sp>
          <p:nvSpPr>
            <p:cNvPr id="26636" name="Line 12"/>
            <p:cNvSpPr>
              <a:spLocks noChangeShapeType="1"/>
            </p:cNvSpPr>
            <p:nvPr/>
          </p:nvSpPr>
          <p:spPr bwMode="auto">
            <a:xfrm>
              <a:off x="1831" y="240"/>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7" name="Line 13"/>
            <p:cNvSpPr>
              <a:spLocks noChangeShapeType="1"/>
            </p:cNvSpPr>
            <p:nvPr/>
          </p:nvSpPr>
          <p:spPr bwMode="auto">
            <a:xfrm>
              <a:off x="1831" y="624"/>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8" name="Line 14"/>
            <p:cNvSpPr>
              <a:spLocks noChangeShapeType="1"/>
            </p:cNvSpPr>
            <p:nvPr/>
          </p:nvSpPr>
          <p:spPr bwMode="auto">
            <a:xfrm>
              <a:off x="1831" y="1008"/>
              <a:ext cx="1" cy="192"/>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9" name="Line 15"/>
            <p:cNvSpPr>
              <a:spLocks noChangeShapeType="1"/>
            </p:cNvSpPr>
            <p:nvPr/>
          </p:nvSpPr>
          <p:spPr bwMode="auto">
            <a:xfrm>
              <a:off x="1831" y="1440"/>
              <a:ext cx="1" cy="144"/>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0" name="Line 16"/>
            <p:cNvSpPr>
              <a:spLocks noChangeShapeType="1"/>
            </p:cNvSpPr>
            <p:nvPr/>
          </p:nvSpPr>
          <p:spPr bwMode="auto">
            <a:xfrm>
              <a:off x="1831" y="2352"/>
              <a:ext cx="1" cy="288"/>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1" name="Line 17"/>
            <p:cNvSpPr>
              <a:spLocks noChangeShapeType="1"/>
            </p:cNvSpPr>
            <p:nvPr/>
          </p:nvSpPr>
          <p:spPr bwMode="auto">
            <a:xfrm>
              <a:off x="298" y="672"/>
              <a:ext cx="1383" cy="1"/>
            </a:xfrm>
            <a:prstGeom prst="line">
              <a:avLst/>
            </a:prstGeom>
            <a:noFill/>
            <a:ln w="9525" cmpd="sng">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2" name="Text Box 18"/>
            <p:cNvSpPr txBox="1">
              <a:spLocks noChangeArrowheads="1"/>
            </p:cNvSpPr>
            <p:nvPr/>
          </p:nvSpPr>
          <p:spPr bwMode="auto">
            <a:xfrm>
              <a:off x="0" y="1680"/>
              <a:ext cx="2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sz="2000">
                  <a:latin typeface="Times New Roman" panose="02020603050405020304" pitchFamily="18" charset="0"/>
                </a:rPr>
                <a:t>no</a:t>
              </a:r>
            </a:p>
          </p:txBody>
        </p:sp>
        <p:sp>
          <p:nvSpPr>
            <p:cNvPr id="26643" name="Text Box 19"/>
            <p:cNvSpPr txBox="1">
              <a:spLocks noChangeArrowheads="1"/>
            </p:cNvSpPr>
            <p:nvPr/>
          </p:nvSpPr>
          <p:spPr bwMode="auto">
            <a:xfrm>
              <a:off x="1882" y="2400"/>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90000"/>
                </a:lnSpc>
                <a:spcBef>
                  <a:spcPct val="50000"/>
                </a:spcBef>
                <a:buClr>
                  <a:schemeClr val="folHlink"/>
                </a:buClr>
                <a:buSzPct val="60000"/>
                <a:buFont typeface="Wingdings" panose="05000000000000000000" pitchFamily="2" charset="2"/>
                <a:buNone/>
              </a:pPr>
              <a:r>
                <a:rPr lang="zh-CN" altLang="zh-CN" sz="2000">
                  <a:latin typeface="Times New Roman" panose="02020603050405020304" pitchFamily="18" charset="0"/>
                </a:rPr>
                <a:t>yes</a:t>
              </a:r>
            </a:p>
          </p:txBody>
        </p:sp>
        <p:sp>
          <p:nvSpPr>
            <p:cNvPr id="26644" name="Rectangle 20"/>
            <p:cNvSpPr>
              <a:spLocks noChangeArrowheads="1"/>
            </p:cNvSpPr>
            <p:nvPr/>
          </p:nvSpPr>
          <p:spPr bwMode="auto">
            <a:xfrm>
              <a:off x="926" y="1728"/>
              <a:ext cx="1988"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达到最大迭代次数或</a:t>
              </a:r>
            </a:p>
            <a:p>
              <a:pPr algn="ctr" eaLnBrk="0" hangingPunct="0">
                <a:lnSpc>
                  <a:spcPct val="90000"/>
                </a:lnSpc>
                <a:spcBef>
                  <a:spcPct val="20000"/>
                </a:spcBef>
                <a:buClr>
                  <a:schemeClr val="folHlink"/>
                </a:buClr>
                <a:buSzPct val="60000"/>
                <a:buFont typeface="Wingdings" panose="05000000000000000000" pitchFamily="2" charset="2"/>
                <a:buNone/>
              </a:pPr>
              <a:r>
                <a:rPr lang="zh-CN" altLang="zh-CN">
                  <a:latin typeface="Times New Roman" panose="02020603050405020304" pitchFamily="18" charset="0"/>
                </a:rPr>
                <a:t>全局最优位置满足最小界限？</a:t>
              </a:r>
            </a:p>
          </p:txBody>
        </p:sp>
        <p:sp>
          <p:nvSpPr>
            <p:cNvPr id="26645" name="AutoShape 21"/>
            <p:cNvSpPr>
              <a:spLocks noChangeArrowheads="1"/>
            </p:cNvSpPr>
            <p:nvPr/>
          </p:nvSpPr>
          <p:spPr bwMode="auto">
            <a:xfrm>
              <a:off x="451" y="1584"/>
              <a:ext cx="2715" cy="768"/>
            </a:xfrm>
            <a:prstGeom prst="diamond">
              <a:avLst/>
            </a:prstGeom>
            <a:noFill/>
            <a:ln w="9525" cmpd="sng">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6" name="Line 22"/>
            <p:cNvSpPr>
              <a:spLocks noChangeShapeType="1"/>
            </p:cNvSpPr>
            <p:nvPr/>
          </p:nvSpPr>
          <p:spPr bwMode="auto">
            <a:xfrm>
              <a:off x="298" y="672"/>
              <a:ext cx="1" cy="1296"/>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7" name="Line 23"/>
            <p:cNvSpPr>
              <a:spLocks noChangeShapeType="1"/>
            </p:cNvSpPr>
            <p:nvPr/>
          </p:nvSpPr>
          <p:spPr bwMode="auto">
            <a:xfrm>
              <a:off x="298" y="1968"/>
              <a:ext cx="153" cy="1"/>
            </a:xfrm>
            <a:prstGeom prst="line">
              <a:avLst/>
            </a:prstGeom>
            <a:noFill/>
            <a:ln w="9525" cmpd="sng">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2750693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148270" y="1671067"/>
            <a:ext cx="7596187" cy="4752975"/>
          </a:xfrm>
          <a:prstGeom prst="rect">
            <a:avLst/>
          </a:prstGeom>
          <a:gradFill rotWithShape="1">
            <a:gsLst>
              <a:gs pos="0">
                <a:srgbClr val="CCECFF">
                  <a:gamma/>
                  <a:tint val="0"/>
                  <a:invGamma/>
                </a:srgbClr>
              </a:gs>
              <a:gs pos="100000">
                <a:srgbClr val="CCEC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 name="Oval 3"/>
          <p:cNvSpPr>
            <a:spLocks noChangeArrowheads="1"/>
          </p:cNvSpPr>
          <p:nvPr/>
        </p:nvSpPr>
        <p:spPr bwMode="auto">
          <a:xfrm>
            <a:off x="4524756" y="1744092"/>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2" name="Oval 4"/>
          <p:cNvSpPr>
            <a:spLocks noChangeArrowheads="1"/>
          </p:cNvSpPr>
          <p:nvPr/>
        </p:nvSpPr>
        <p:spPr bwMode="auto">
          <a:xfrm>
            <a:off x="2292731" y="3112517"/>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3" name="Oval 5"/>
          <p:cNvSpPr>
            <a:spLocks noChangeArrowheads="1"/>
          </p:cNvSpPr>
          <p:nvPr/>
        </p:nvSpPr>
        <p:spPr bwMode="auto">
          <a:xfrm>
            <a:off x="4740656" y="2536255"/>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4" name="Oval 6"/>
          <p:cNvSpPr>
            <a:spLocks noChangeArrowheads="1"/>
          </p:cNvSpPr>
          <p:nvPr/>
        </p:nvSpPr>
        <p:spPr bwMode="auto">
          <a:xfrm>
            <a:off x="5172456" y="1815530"/>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5" name="Oval 7"/>
          <p:cNvSpPr>
            <a:spLocks noChangeArrowheads="1"/>
          </p:cNvSpPr>
          <p:nvPr/>
        </p:nvSpPr>
        <p:spPr bwMode="auto">
          <a:xfrm>
            <a:off x="2795970" y="1167830"/>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6" name="Oval 8"/>
          <p:cNvSpPr>
            <a:spLocks noChangeArrowheads="1"/>
          </p:cNvSpPr>
          <p:nvPr/>
        </p:nvSpPr>
        <p:spPr bwMode="auto">
          <a:xfrm>
            <a:off x="5820156" y="3183955"/>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7" name="Oval 9"/>
          <p:cNvSpPr>
            <a:spLocks noChangeArrowheads="1"/>
          </p:cNvSpPr>
          <p:nvPr/>
        </p:nvSpPr>
        <p:spPr bwMode="auto">
          <a:xfrm>
            <a:off x="3372231" y="3183955"/>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b="1">
              <a:effectLst>
                <a:outerShdw blurRad="38100" dist="38100" dir="2700000" algn="tl">
                  <a:srgbClr val="FFFFFF"/>
                </a:outerShdw>
              </a:effectLst>
              <a:ea typeface="PMingLiU" panose="02020500000000000000" pitchFamily="18" charset="-120"/>
            </a:endParaRPr>
          </a:p>
        </p:txBody>
      </p:sp>
      <p:sp>
        <p:nvSpPr>
          <p:cNvPr id="27658" name="Oval 10"/>
          <p:cNvSpPr>
            <a:spLocks noChangeArrowheads="1"/>
          </p:cNvSpPr>
          <p:nvPr/>
        </p:nvSpPr>
        <p:spPr bwMode="auto">
          <a:xfrm>
            <a:off x="4164395" y="1528192"/>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9" name="Oval 11"/>
          <p:cNvSpPr>
            <a:spLocks noChangeArrowheads="1"/>
          </p:cNvSpPr>
          <p:nvPr/>
        </p:nvSpPr>
        <p:spPr bwMode="auto">
          <a:xfrm>
            <a:off x="4451731" y="2391792"/>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0" name="Oval 12"/>
          <p:cNvSpPr>
            <a:spLocks noChangeArrowheads="1"/>
          </p:cNvSpPr>
          <p:nvPr/>
        </p:nvSpPr>
        <p:spPr bwMode="auto">
          <a:xfrm>
            <a:off x="6396420" y="4265042"/>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1" name="Oval 13"/>
          <p:cNvSpPr>
            <a:spLocks noChangeArrowheads="1"/>
          </p:cNvSpPr>
          <p:nvPr/>
        </p:nvSpPr>
        <p:spPr bwMode="auto">
          <a:xfrm>
            <a:off x="5316920" y="807467"/>
            <a:ext cx="2376487"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2" name="Oval 14"/>
          <p:cNvSpPr>
            <a:spLocks noChangeArrowheads="1"/>
          </p:cNvSpPr>
          <p:nvPr/>
        </p:nvSpPr>
        <p:spPr bwMode="auto">
          <a:xfrm>
            <a:off x="1787906" y="807467"/>
            <a:ext cx="2376488" cy="2232025"/>
          </a:xfrm>
          <a:prstGeom prst="ellipse">
            <a:avLst/>
          </a:prstGeom>
          <a:gradFill rotWithShape="1">
            <a:gsLst>
              <a:gs pos="0">
                <a:schemeClr val="accent1">
                  <a:gamma/>
                  <a:tint val="0"/>
                  <a:invGamma/>
                </a:schemeClr>
              </a:gs>
              <a:gs pos="100000">
                <a:schemeClr val="accent1">
                  <a:alpha val="50000"/>
                </a:schemeClr>
              </a:gs>
            </a:gsLst>
            <a:path path="shape">
              <a:fillToRect l="50000" t="50000" r="50000" b="50000"/>
            </a:path>
          </a:gradFill>
          <a:ln w="9525" cmpd="sng">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3" name="Rectangle 15"/>
          <p:cNvSpPr>
            <a:spLocks noChangeArrowheads="1"/>
          </p:cNvSpPr>
          <p:nvPr/>
        </p:nvSpPr>
        <p:spPr bwMode="auto">
          <a:xfrm>
            <a:off x="2868201" y="5973919"/>
            <a:ext cx="5113337" cy="288925"/>
          </a:xfrm>
          <a:prstGeom prst="rect">
            <a:avLst/>
          </a:prstGeom>
          <a:noFill/>
          <a:ln>
            <a:noFill/>
          </a:ln>
          <a:effectLst/>
          <a:extLst/>
        </p:spPr>
        <p:txBody>
          <a:bodyPr wrap="none" anchor="ctr"/>
          <a:lstStyle/>
          <a:p>
            <a:pPr algn="ctr" eaLnBrk="0" hangingPunct="0"/>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维简例</a:t>
            </a:r>
            <a:endParaRPr lang="zh-TW" altLang="en-US" dirty="0">
              <a:latin typeface="宋体" panose="02010600030101010101" pitchFamily="2" charset="-122"/>
              <a:ea typeface="宋体" panose="02010600030101010101" pitchFamily="2" charset="-122"/>
            </a:endParaRPr>
          </a:p>
        </p:txBody>
      </p:sp>
      <p:sp>
        <p:nvSpPr>
          <p:cNvPr id="27664" name="Oval 16"/>
          <p:cNvSpPr>
            <a:spLocks noChangeArrowheads="1"/>
          </p:cNvSpPr>
          <p:nvPr/>
        </p:nvSpPr>
        <p:spPr bwMode="auto">
          <a:xfrm>
            <a:off x="2940432" y="1815529"/>
            <a:ext cx="144463"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5" name="Oval 17"/>
          <p:cNvSpPr>
            <a:spLocks noChangeArrowheads="1"/>
          </p:cNvSpPr>
          <p:nvPr/>
        </p:nvSpPr>
        <p:spPr bwMode="auto">
          <a:xfrm>
            <a:off x="3443669" y="4192017"/>
            <a:ext cx="144462"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6" name="Oval 18"/>
          <p:cNvSpPr>
            <a:spLocks noChangeArrowheads="1"/>
          </p:cNvSpPr>
          <p:nvPr/>
        </p:nvSpPr>
        <p:spPr bwMode="auto">
          <a:xfrm>
            <a:off x="6469444" y="1815529"/>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7" name="Oval 19"/>
          <p:cNvSpPr>
            <a:spLocks noChangeArrowheads="1"/>
          </p:cNvSpPr>
          <p:nvPr/>
        </p:nvSpPr>
        <p:spPr bwMode="auto">
          <a:xfrm>
            <a:off x="5243894" y="2607692"/>
            <a:ext cx="144462"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8" name="Oval 20"/>
          <p:cNvSpPr>
            <a:spLocks noChangeArrowheads="1"/>
          </p:cNvSpPr>
          <p:nvPr/>
        </p:nvSpPr>
        <p:spPr bwMode="auto">
          <a:xfrm>
            <a:off x="7548944" y="5415979"/>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9" name="Oval 21"/>
          <p:cNvSpPr>
            <a:spLocks noChangeArrowheads="1"/>
          </p:cNvSpPr>
          <p:nvPr/>
        </p:nvSpPr>
        <p:spPr bwMode="auto">
          <a:xfrm>
            <a:off x="5532819" y="3688779"/>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0" name="Rectangle 22"/>
          <p:cNvSpPr>
            <a:spLocks noChangeArrowheads="1"/>
          </p:cNvSpPr>
          <p:nvPr/>
        </p:nvSpPr>
        <p:spPr bwMode="auto">
          <a:xfrm>
            <a:off x="8341106" y="807467"/>
            <a:ext cx="1403350" cy="1368425"/>
          </a:xfrm>
          <a:prstGeom prst="rect">
            <a:avLst/>
          </a:prstGeom>
          <a:gradFill rotWithShape="1">
            <a:gsLst>
              <a:gs pos="0">
                <a:srgbClr val="336699">
                  <a:gamma/>
                  <a:tint val="0"/>
                  <a:invGamma/>
                </a:srgbClr>
              </a:gs>
              <a:gs pos="100000">
                <a:srgbClr val="336699">
                  <a:alpha val="50000"/>
                </a:srgbClr>
              </a:gs>
            </a:gsLst>
            <a:lin ang="5400000" scaled="1"/>
          </a:gradFill>
          <a:ln w="9525" cmpd="sng">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671" name="Oval 23"/>
          <p:cNvSpPr>
            <a:spLocks noChangeArrowheads="1"/>
          </p:cNvSpPr>
          <p:nvPr/>
        </p:nvSpPr>
        <p:spPr bwMode="auto">
          <a:xfrm>
            <a:off x="8445882" y="1240854"/>
            <a:ext cx="144463"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672" name="Text Box 24"/>
          <p:cNvSpPr txBox="1">
            <a:spLocks noChangeArrowheads="1"/>
          </p:cNvSpPr>
          <p:nvPr/>
        </p:nvSpPr>
        <p:spPr bwMode="auto">
          <a:xfrm>
            <a:off x="8844345" y="807466"/>
            <a:ext cx="612775" cy="336550"/>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600">
                <a:effectLst>
                  <a:outerShdw blurRad="38100" dist="38100" dir="2700000" algn="tl">
                    <a:srgbClr val="C0C0C0"/>
                  </a:outerShdw>
                </a:effectLst>
                <a:ea typeface="PMingLiU" panose="02020500000000000000" pitchFamily="18" charset="-120"/>
              </a:rPr>
              <a:t>Note</a:t>
            </a:r>
          </a:p>
        </p:txBody>
      </p:sp>
      <p:sp>
        <p:nvSpPr>
          <p:cNvPr id="27673" name="Text Box 25"/>
          <p:cNvSpPr txBox="1">
            <a:spLocks noChangeArrowheads="1"/>
          </p:cNvSpPr>
          <p:nvPr/>
        </p:nvSpPr>
        <p:spPr bwMode="auto">
          <a:xfrm>
            <a:off x="8701469" y="1167830"/>
            <a:ext cx="641350" cy="274637"/>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TW" altLang="en-US" sz="1200">
                <a:effectLst>
                  <a:outerShdw blurRad="38100" dist="38100" dir="2700000" algn="tl">
                    <a:srgbClr val="C0C0C0"/>
                  </a:outerShdw>
                </a:effectLst>
                <a:ea typeface="PMingLiU" panose="02020500000000000000" pitchFamily="18" charset="-120"/>
              </a:rPr>
              <a:t>合理解</a:t>
            </a:r>
          </a:p>
        </p:txBody>
      </p:sp>
      <p:sp>
        <p:nvSpPr>
          <p:cNvPr id="27674" name="Oval 26"/>
          <p:cNvSpPr>
            <a:spLocks noChangeArrowheads="1"/>
          </p:cNvSpPr>
          <p:nvPr/>
        </p:nvSpPr>
        <p:spPr bwMode="auto">
          <a:xfrm>
            <a:off x="5488369" y="3630041"/>
            <a:ext cx="215900" cy="215900"/>
          </a:xfrm>
          <a:prstGeom prst="ellipse">
            <a:avLst/>
          </a:prstGeom>
          <a:gradFill rotWithShape="1">
            <a:gsLst>
              <a:gs pos="0">
                <a:srgbClr val="FF0000">
                  <a:gamma/>
                  <a:tint val="0"/>
                  <a:invGamma/>
                </a:srgbClr>
              </a:gs>
              <a:gs pos="100000">
                <a:srgbClr val="FF0000"/>
              </a:gs>
            </a:gsLst>
            <a:lin ang="2700000" scaled="1"/>
          </a:gradFill>
          <a:ln w="9525" cmpd="sng">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5" name="Oval 27"/>
          <p:cNvSpPr>
            <a:spLocks noChangeArrowheads="1"/>
          </p:cNvSpPr>
          <p:nvPr/>
        </p:nvSpPr>
        <p:spPr bwMode="auto">
          <a:xfrm>
            <a:off x="8412544" y="1528191"/>
            <a:ext cx="215900" cy="215900"/>
          </a:xfrm>
          <a:prstGeom prst="ellipse">
            <a:avLst/>
          </a:prstGeom>
          <a:gradFill rotWithShape="1">
            <a:gsLst>
              <a:gs pos="0">
                <a:srgbClr val="FF0000">
                  <a:gamma/>
                  <a:tint val="0"/>
                  <a:invGamma/>
                </a:srgbClr>
              </a:gs>
              <a:gs pos="100000">
                <a:srgbClr val="FF0000"/>
              </a:gs>
            </a:gsLst>
            <a:lin ang="2700000" scaled="1"/>
          </a:gradFill>
          <a:ln w="9525" cmpd="sng">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6" name="Text Box 28"/>
          <p:cNvSpPr txBox="1">
            <a:spLocks noChangeArrowheads="1"/>
          </p:cNvSpPr>
          <p:nvPr/>
        </p:nvSpPr>
        <p:spPr bwMode="auto">
          <a:xfrm>
            <a:off x="8628444" y="1456755"/>
            <a:ext cx="946150" cy="274637"/>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TW" altLang="en-US" sz="1200">
                <a:effectLst>
                  <a:outerShdw blurRad="38100" dist="38100" dir="2700000" algn="tl">
                    <a:srgbClr val="C0C0C0"/>
                  </a:outerShdw>
                </a:effectLst>
                <a:ea typeface="PMingLiU" panose="02020500000000000000" pitchFamily="18" charset="-120"/>
              </a:rPr>
              <a:t>目前最優解</a:t>
            </a:r>
          </a:p>
        </p:txBody>
      </p:sp>
      <p:sp>
        <p:nvSpPr>
          <p:cNvPr id="27677" name="Oval 29"/>
          <p:cNvSpPr>
            <a:spLocks noChangeArrowheads="1"/>
          </p:cNvSpPr>
          <p:nvPr/>
        </p:nvSpPr>
        <p:spPr bwMode="auto">
          <a:xfrm>
            <a:off x="3948494" y="1744092"/>
            <a:ext cx="144462"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8" name="Oval 30"/>
          <p:cNvSpPr>
            <a:spLocks noChangeArrowheads="1"/>
          </p:cNvSpPr>
          <p:nvPr/>
        </p:nvSpPr>
        <p:spPr bwMode="auto">
          <a:xfrm>
            <a:off x="7477507" y="1599629"/>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79" name="Oval 31"/>
          <p:cNvSpPr>
            <a:spLocks noChangeArrowheads="1"/>
          </p:cNvSpPr>
          <p:nvPr/>
        </p:nvSpPr>
        <p:spPr bwMode="auto">
          <a:xfrm>
            <a:off x="4164394" y="4768279"/>
            <a:ext cx="144462"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0" name="Oval 32"/>
          <p:cNvSpPr>
            <a:spLocks noChangeArrowheads="1"/>
          </p:cNvSpPr>
          <p:nvPr/>
        </p:nvSpPr>
        <p:spPr bwMode="auto">
          <a:xfrm>
            <a:off x="8628444" y="5200079"/>
            <a:ext cx="144462"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1" name="Oval 33"/>
          <p:cNvSpPr>
            <a:spLocks noChangeArrowheads="1"/>
          </p:cNvSpPr>
          <p:nvPr/>
        </p:nvSpPr>
        <p:spPr bwMode="auto">
          <a:xfrm>
            <a:off x="5101019" y="2033017"/>
            <a:ext cx="144462"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2" name="Oval 34"/>
          <p:cNvSpPr>
            <a:spLocks noChangeArrowheads="1"/>
          </p:cNvSpPr>
          <p:nvPr/>
        </p:nvSpPr>
        <p:spPr bwMode="auto">
          <a:xfrm>
            <a:off x="6540882" y="3256979"/>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3" name="Oval 35"/>
          <p:cNvSpPr>
            <a:spLocks noChangeArrowheads="1"/>
          </p:cNvSpPr>
          <p:nvPr/>
        </p:nvSpPr>
        <p:spPr bwMode="auto">
          <a:xfrm>
            <a:off x="8412544" y="1888554"/>
            <a:ext cx="144462"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4" name="Text Box 36"/>
          <p:cNvSpPr txBox="1">
            <a:spLocks noChangeArrowheads="1"/>
          </p:cNvSpPr>
          <p:nvPr/>
        </p:nvSpPr>
        <p:spPr bwMode="auto">
          <a:xfrm>
            <a:off x="8628444" y="1829816"/>
            <a:ext cx="946150" cy="274638"/>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TW" altLang="en-US" sz="1200">
                <a:effectLst>
                  <a:outerShdw blurRad="38100" dist="38100" dir="2700000" algn="tl">
                    <a:srgbClr val="C0C0C0"/>
                  </a:outerShdw>
                </a:effectLst>
                <a:ea typeface="PMingLiU" panose="02020500000000000000" pitchFamily="18" charset="-120"/>
              </a:rPr>
              <a:t>區域最佳解</a:t>
            </a:r>
          </a:p>
        </p:txBody>
      </p:sp>
      <p:sp>
        <p:nvSpPr>
          <p:cNvPr id="27685" name="Text Box 37"/>
          <p:cNvSpPr txBox="1">
            <a:spLocks noChangeArrowheads="1"/>
          </p:cNvSpPr>
          <p:nvPr/>
        </p:nvSpPr>
        <p:spPr bwMode="auto">
          <a:xfrm>
            <a:off x="8772906" y="3544316"/>
            <a:ext cx="488950" cy="274638"/>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TW" altLang="en-US" sz="1200">
                <a:effectLst>
                  <a:outerShdw blurRad="38100" dist="38100" dir="2700000" algn="tl">
                    <a:srgbClr val="C0C0C0"/>
                  </a:outerShdw>
                </a:effectLst>
                <a:ea typeface="PMingLiU" panose="02020500000000000000" pitchFamily="18" charset="-120"/>
              </a:rPr>
              <a:t>全域</a:t>
            </a:r>
          </a:p>
        </p:txBody>
      </p:sp>
      <p:sp>
        <p:nvSpPr>
          <p:cNvPr id="27686" name="Text Box 38"/>
          <p:cNvSpPr txBox="1">
            <a:spLocks noChangeArrowheads="1"/>
          </p:cNvSpPr>
          <p:nvPr/>
        </p:nvSpPr>
        <p:spPr bwMode="auto">
          <a:xfrm>
            <a:off x="7693406" y="951930"/>
            <a:ext cx="488950" cy="274637"/>
          </a:xfrm>
          <a:prstGeom prst="rect">
            <a:avLst/>
          </a:prstGeom>
          <a:noFill/>
          <a:ln>
            <a:noFill/>
          </a:ln>
          <a:effectLst/>
          <a:extLst>
            <a:ext uri="{909E8E84-426E-40DD-AFC4-6F175D3DCCD1}">
              <a14:hiddenFill xmlns:a14="http://schemas.microsoft.com/office/drawing/2010/main">
                <a:gradFill rotWithShape="1">
                  <a:gsLst>
                    <a:gs pos="0">
                      <a:srgbClr val="336699"/>
                    </a:gs>
                    <a:gs pos="100000">
                      <a:srgbClr val="336699">
                        <a:gamma/>
                        <a:tint val="0"/>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TW" altLang="en-US" sz="1200">
                <a:effectLst>
                  <a:outerShdw blurRad="38100" dist="38100" dir="2700000" algn="tl">
                    <a:srgbClr val="C0C0C0"/>
                  </a:outerShdw>
                </a:effectLst>
                <a:ea typeface="PMingLiU" panose="02020500000000000000" pitchFamily="18" charset="-120"/>
              </a:rPr>
              <a:t>區域</a:t>
            </a:r>
          </a:p>
        </p:txBody>
      </p:sp>
      <p:sp>
        <p:nvSpPr>
          <p:cNvPr id="27687" name="Line 39"/>
          <p:cNvSpPr>
            <a:spLocks noChangeShapeType="1"/>
          </p:cNvSpPr>
          <p:nvPr/>
        </p:nvSpPr>
        <p:spPr bwMode="auto">
          <a:xfrm flipH="1">
            <a:off x="7477506" y="1096392"/>
            <a:ext cx="215900" cy="144463"/>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688" name="Group 40"/>
          <p:cNvGrpSpPr>
            <a:grpSpLocks/>
          </p:cNvGrpSpPr>
          <p:nvPr/>
        </p:nvGrpSpPr>
        <p:grpSpPr bwMode="auto">
          <a:xfrm>
            <a:off x="5736019" y="1672655"/>
            <a:ext cx="1668462" cy="1893887"/>
            <a:chOff x="0" y="0"/>
            <a:chExt cx="1051" cy="1193"/>
          </a:xfrm>
        </p:grpSpPr>
        <p:sp>
          <p:nvSpPr>
            <p:cNvPr id="27689" name="Line 41"/>
            <p:cNvSpPr>
              <a:spLocks noChangeShapeType="1"/>
            </p:cNvSpPr>
            <p:nvPr/>
          </p:nvSpPr>
          <p:spPr bwMode="auto">
            <a:xfrm flipV="1">
              <a:off x="587" y="0"/>
              <a:ext cx="464" cy="12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0" name="Line 42"/>
            <p:cNvSpPr>
              <a:spLocks noChangeShapeType="1"/>
            </p:cNvSpPr>
            <p:nvPr/>
          </p:nvSpPr>
          <p:spPr bwMode="auto">
            <a:xfrm flipH="1">
              <a:off x="0" y="182"/>
              <a:ext cx="507" cy="101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691" name="Group 43"/>
          <p:cNvGrpSpPr>
            <a:grpSpLocks/>
          </p:cNvGrpSpPr>
          <p:nvPr/>
        </p:nvGrpSpPr>
        <p:grpSpPr bwMode="auto">
          <a:xfrm>
            <a:off x="3076956" y="1815530"/>
            <a:ext cx="2489200" cy="1844675"/>
            <a:chOff x="0" y="0"/>
            <a:chExt cx="1568" cy="1162"/>
          </a:xfrm>
        </p:grpSpPr>
        <p:grpSp>
          <p:nvGrpSpPr>
            <p:cNvPr id="27692" name="Group 44"/>
            <p:cNvGrpSpPr>
              <a:grpSpLocks/>
            </p:cNvGrpSpPr>
            <p:nvPr/>
          </p:nvGrpSpPr>
          <p:grpSpPr bwMode="auto">
            <a:xfrm>
              <a:off x="0" y="0"/>
              <a:ext cx="1488" cy="1162"/>
              <a:chOff x="0" y="0"/>
              <a:chExt cx="1488" cy="1162"/>
            </a:xfrm>
          </p:grpSpPr>
          <p:sp>
            <p:nvSpPr>
              <p:cNvPr id="27693" name="Line 45"/>
              <p:cNvSpPr>
                <a:spLocks noChangeShapeType="1"/>
              </p:cNvSpPr>
              <p:nvPr/>
            </p:nvSpPr>
            <p:spPr bwMode="auto">
              <a:xfrm flipV="1">
                <a:off x="50" y="0"/>
                <a:ext cx="454" cy="4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4" name="Line 46"/>
              <p:cNvSpPr>
                <a:spLocks noChangeShapeType="1"/>
              </p:cNvSpPr>
              <p:nvPr/>
            </p:nvSpPr>
            <p:spPr bwMode="auto">
              <a:xfrm>
                <a:off x="0" y="95"/>
                <a:ext cx="1488" cy="106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695" name="Line 47"/>
            <p:cNvSpPr>
              <a:spLocks noChangeShapeType="1"/>
            </p:cNvSpPr>
            <p:nvPr/>
          </p:nvSpPr>
          <p:spPr bwMode="auto">
            <a:xfrm>
              <a:off x="1326" y="236"/>
              <a:ext cx="73" cy="22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6" name="Line 48"/>
            <p:cNvSpPr>
              <a:spLocks noChangeShapeType="1"/>
            </p:cNvSpPr>
            <p:nvPr/>
          </p:nvSpPr>
          <p:spPr bwMode="auto">
            <a:xfrm>
              <a:off x="1434" y="596"/>
              <a:ext cx="134" cy="464"/>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697" name="Group 49"/>
          <p:cNvGrpSpPr>
            <a:grpSpLocks/>
          </p:cNvGrpSpPr>
          <p:nvPr/>
        </p:nvGrpSpPr>
        <p:grpSpPr bwMode="auto">
          <a:xfrm>
            <a:off x="3526219" y="3811017"/>
            <a:ext cx="1949450" cy="989013"/>
            <a:chOff x="0" y="0"/>
            <a:chExt cx="1228" cy="623"/>
          </a:xfrm>
        </p:grpSpPr>
        <p:sp>
          <p:nvSpPr>
            <p:cNvPr id="27698" name="Line 50"/>
            <p:cNvSpPr>
              <a:spLocks noChangeShapeType="1"/>
            </p:cNvSpPr>
            <p:nvPr/>
          </p:nvSpPr>
          <p:spPr bwMode="auto">
            <a:xfrm flipV="1">
              <a:off x="83" y="0"/>
              <a:ext cx="1145" cy="25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9" name="Line 51"/>
            <p:cNvSpPr>
              <a:spLocks noChangeShapeType="1"/>
            </p:cNvSpPr>
            <p:nvPr/>
          </p:nvSpPr>
          <p:spPr bwMode="auto">
            <a:xfrm flipH="1" flipV="1">
              <a:off x="0" y="333"/>
              <a:ext cx="407" cy="29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00" name="Group 52"/>
          <p:cNvGrpSpPr>
            <a:grpSpLocks/>
          </p:cNvGrpSpPr>
          <p:nvPr/>
        </p:nvGrpSpPr>
        <p:grpSpPr bwMode="auto">
          <a:xfrm>
            <a:off x="5716970" y="3811016"/>
            <a:ext cx="2847975" cy="1657350"/>
            <a:chOff x="0" y="0"/>
            <a:chExt cx="1794" cy="1044"/>
          </a:xfrm>
        </p:grpSpPr>
        <p:sp>
          <p:nvSpPr>
            <p:cNvPr id="27701" name="Line 53"/>
            <p:cNvSpPr>
              <a:spLocks noChangeShapeType="1"/>
            </p:cNvSpPr>
            <p:nvPr/>
          </p:nvSpPr>
          <p:spPr bwMode="auto">
            <a:xfrm flipH="1">
              <a:off x="1272" y="948"/>
              <a:ext cx="522" cy="9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02" name="Line 54"/>
            <p:cNvSpPr>
              <a:spLocks noChangeShapeType="1"/>
            </p:cNvSpPr>
            <p:nvPr/>
          </p:nvSpPr>
          <p:spPr bwMode="auto">
            <a:xfrm>
              <a:off x="0" y="0"/>
              <a:ext cx="1143" cy="102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703" name="Oval 55"/>
          <p:cNvSpPr>
            <a:spLocks noChangeArrowheads="1"/>
          </p:cNvSpPr>
          <p:nvPr/>
        </p:nvSpPr>
        <p:spPr bwMode="auto">
          <a:xfrm>
            <a:off x="3967544" y="2320354"/>
            <a:ext cx="144462" cy="144462"/>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4" name="Oval 56"/>
          <p:cNvSpPr>
            <a:spLocks noChangeArrowheads="1"/>
          </p:cNvSpPr>
          <p:nvPr/>
        </p:nvSpPr>
        <p:spPr bwMode="auto">
          <a:xfrm>
            <a:off x="6324982" y="2896617"/>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5" name="Oval 57"/>
          <p:cNvSpPr>
            <a:spLocks noChangeArrowheads="1"/>
          </p:cNvSpPr>
          <p:nvPr/>
        </p:nvSpPr>
        <p:spPr bwMode="auto">
          <a:xfrm>
            <a:off x="5604257" y="2823592"/>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6" name="Oval 58"/>
          <p:cNvSpPr>
            <a:spLocks noChangeArrowheads="1"/>
          </p:cNvSpPr>
          <p:nvPr/>
        </p:nvSpPr>
        <p:spPr bwMode="auto">
          <a:xfrm>
            <a:off x="4524757" y="4265042"/>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7" name="Oval 59"/>
          <p:cNvSpPr>
            <a:spLocks noChangeArrowheads="1"/>
          </p:cNvSpPr>
          <p:nvPr/>
        </p:nvSpPr>
        <p:spPr bwMode="auto">
          <a:xfrm>
            <a:off x="5964619" y="3544317"/>
            <a:ext cx="144462"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8" name="Oval 60"/>
          <p:cNvSpPr>
            <a:spLocks noChangeArrowheads="1"/>
          </p:cNvSpPr>
          <p:nvPr/>
        </p:nvSpPr>
        <p:spPr bwMode="auto">
          <a:xfrm>
            <a:off x="6972682" y="4407917"/>
            <a:ext cx="144463" cy="144463"/>
          </a:xfrm>
          <a:prstGeom prst="ellipse">
            <a:avLst/>
          </a:prstGeom>
          <a:gradFill rotWithShape="1">
            <a:gsLst>
              <a:gs pos="0">
                <a:srgbClr val="336699">
                  <a:gamma/>
                  <a:tint val="0"/>
                  <a:invGamma/>
                </a:srgbClr>
              </a:gs>
              <a:gs pos="100000">
                <a:srgbClr val="336699"/>
              </a:gs>
            </a:gsLst>
            <a:lin ang="27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TW" altLang="en-US" sz="1600">
              <a:effectLst>
                <a:outerShdw blurRad="38100" dist="38100" dir="2700000" algn="tl">
                  <a:srgbClr val="FFFFFF"/>
                </a:outerShdw>
              </a:effectLst>
              <a:ea typeface="PMingLiU" panose="02020500000000000000" pitchFamily="18" charset="-120"/>
            </a:endParaRPr>
          </a:p>
        </p:txBody>
      </p:sp>
      <p:sp>
        <p:nvSpPr>
          <p:cNvPr id="27709" name="Oval 61"/>
          <p:cNvSpPr>
            <a:spLocks noChangeArrowheads="1"/>
          </p:cNvSpPr>
          <p:nvPr/>
        </p:nvSpPr>
        <p:spPr bwMode="auto">
          <a:xfrm>
            <a:off x="6296406" y="2823591"/>
            <a:ext cx="215900" cy="215900"/>
          </a:xfrm>
          <a:prstGeom prst="ellipse">
            <a:avLst/>
          </a:prstGeom>
          <a:gradFill rotWithShape="1">
            <a:gsLst>
              <a:gs pos="0">
                <a:srgbClr val="FF0000">
                  <a:gamma/>
                  <a:tint val="0"/>
                  <a:invGamma/>
                </a:srgbClr>
              </a:gs>
              <a:gs pos="100000">
                <a:srgbClr val="FF0000"/>
              </a:gs>
            </a:gsLst>
            <a:lin ang="2700000" scaled="1"/>
          </a:gradFill>
          <a:ln w="9525" cmpd="sng">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0" name="Line 62"/>
          <p:cNvSpPr>
            <a:spLocks noChangeShapeType="1"/>
          </p:cNvSpPr>
          <p:nvPr/>
        </p:nvSpPr>
        <p:spPr bwMode="auto">
          <a:xfrm flipV="1">
            <a:off x="5748720" y="3399854"/>
            <a:ext cx="719137" cy="360362"/>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1" name="Oval 63"/>
          <p:cNvSpPr>
            <a:spLocks noChangeArrowheads="1"/>
          </p:cNvSpPr>
          <p:nvPr/>
        </p:nvSpPr>
        <p:spPr bwMode="auto">
          <a:xfrm>
            <a:off x="5532819" y="4265042"/>
            <a:ext cx="144462"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2" name="Oval 64"/>
          <p:cNvSpPr>
            <a:spLocks noChangeArrowheads="1"/>
          </p:cNvSpPr>
          <p:nvPr/>
        </p:nvSpPr>
        <p:spPr bwMode="auto">
          <a:xfrm>
            <a:off x="4451732" y="2968054"/>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3" name="Oval 65"/>
          <p:cNvSpPr>
            <a:spLocks noChangeArrowheads="1"/>
          </p:cNvSpPr>
          <p:nvPr/>
        </p:nvSpPr>
        <p:spPr bwMode="auto">
          <a:xfrm>
            <a:off x="7836282" y="3760217"/>
            <a:ext cx="144463"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4" name="Oval 66"/>
          <p:cNvSpPr>
            <a:spLocks noChangeArrowheads="1"/>
          </p:cNvSpPr>
          <p:nvPr/>
        </p:nvSpPr>
        <p:spPr bwMode="auto">
          <a:xfrm>
            <a:off x="5893182" y="2968054"/>
            <a:ext cx="144463" cy="144462"/>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5" name="Oval 67"/>
          <p:cNvSpPr>
            <a:spLocks noChangeArrowheads="1"/>
          </p:cNvSpPr>
          <p:nvPr/>
        </p:nvSpPr>
        <p:spPr bwMode="auto">
          <a:xfrm>
            <a:off x="6251957" y="3112517"/>
            <a:ext cx="144463" cy="144463"/>
          </a:xfrm>
          <a:prstGeom prst="ellipse">
            <a:avLst/>
          </a:prstGeom>
          <a:gradFill rotWithShape="1">
            <a:gsLst>
              <a:gs pos="0">
                <a:srgbClr val="008000">
                  <a:gamma/>
                  <a:tint val="0"/>
                  <a:invGamma/>
                </a:srgbClr>
              </a:gs>
              <a:gs pos="100000">
                <a:srgbClr val="008000"/>
              </a:gs>
            </a:gsLst>
            <a:lin ang="2700000" scaled="1"/>
          </a:gradFill>
          <a:ln w="9525" cmpd="sng">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7716" name="Group 68"/>
          <p:cNvGrpSpPr>
            <a:grpSpLocks/>
          </p:cNvGrpSpPr>
          <p:nvPr/>
        </p:nvGrpSpPr>
        <p:grpSpPr bwMode="auto">
          <a:xfrm>
            <a:off x="4740657" y="3041079"/>
            <a:ext cx="1584325" cy="1295400"/>
            <a:chOff x="0" y="0"/>
            <a:chExt cx="998" cy="816"/>
          </a:xfrm>
        </p:grpSpPr>
        <p:sp>
          <p:nvSpPr>
            <p:cNvPr id="27717" name="Line 69"/>
            <p:cNvSpPr>
              <a:spLocks noChangeShapeType="1"/>
            </p:cNvSpPr>
            <p:nvPr/>
          </p:nvSpPr>
          <p:spPr bwMode="auto">
            <a:xfrm>
              <a:off x="0" y="816"/>
              <a:ext cx="453" cy="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18" name="Line 70"/>
            <p:cNvSpPr>
              <a:spLocks noChangeShapeType="1"/>
            </p:cNvSpPr>
            <p:nvPr/>
          </p:nvSpPr>
          <p:spPr bwMode="auto">
            <a:xfrm flipV="1">
              <a:off x="0" y="0"/>
              <a:ext cx="998" cy="77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19" name="Group 71"/>
          <p:cNvGrpSpPr>
            <a:grpSpLocks/>
          </p:cNvGrpSpPr>
          <p:nvPr/>
        </p:nvGrpSpPr>
        <p:grpSpPr bwMode="auto">
          <a:xfrm>
            <a:off x="4129470" y="2434654"/>
            <a:ext cx="2122487" cy="533400"/>
            <a:chOff x="0" y="0"/>
            <a:chExt cx="1337" cy="336"/>
          </a:xfrm>
        </p:grpSpPr>
        <p:sp>
          <p:nvSpPr>
            <p:cNvPr id="27720" name="Line 72"/>
            <p:cNvSpPr>
              <a:spLocks noChangeShapeType="1"/>
            </p:cNvSpPr>
            <p:nvPr/>
          </p:nvSpPr>
          <p:spPr bwMode="auto">
            <a:xfrm>
              <a:off x="0" y="5"/>
              <a:ext cx="203" cy="33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21" name="Line 73"/>
            <p:cNvSpPr>
              <a:spLocks noChangeShapeType="1"/>
            </p:cNvSpPr>
            <p:nvPr/>
          </p:nvSpPr>
          <p:spPr bwMode="auto">
            <a:xfrm>
              <a:off x="1" y="0"/>
              <a:ext cx="1336" cy="33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22" name="Line 74"/>
            <p:cNvSpPr>
              <a:spLocks noChangeShapeType="1"/>
            </p:cNvSpPr>
            <p:nvPr/>
          </p:nvSpPr>
          <p:spPr bwMode="auto">
            <a:xfrm>
              <a:off x="2" y="7"/>
              <a:ext cx="292" cy="148"/>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23" name="Group 75"/>
          <p:cNvGrpSpPr>
            <a:grpSpLocks/>
          </p:cNvGrpSpPr>
          <p:nvPr/>
        </p:nvGrpSpPr>
        <p:grpSpPr bwMode="auto">
          <a:xfrm>
            <a:off x="5740781" y="2896616"/>
            <a:ext cx="584200" cy="109538"/>
            <a:chOff x="0" y="0"/>
            <a:chExt cx="368" cy="69"/>
          </a:xfrm>
        </p:grpSpPr>
        <p:sp>
          <p:nvSpPr>
            <p:cNvPr id="27724" name="Line 76"/>
            <p:cNvSpPr>
              <a:spLocks noChangeShapeType="1"/>
            </p:cNvSpPr>
            <p:nvPr/>
          </p:nvSpPr>
          <p:spPr bwMode="auto">
            <a:xfrm>
              <a:off x="0" y="17"/>
              <a:ext cx="97" cy="52"/>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25" name="Line 77"/>
            <p:cNvSpPr>
              <a:spLocks noChangeShapeType="1"/>
            </p:cNvSpPr>
            <p:nvPr/>
          </p:nvSpPr>
          <p:spPr bwMode="auto">
            <a:xfrm>
              <a:off x="5" y="0"/>
              <a:ext cx="363" cy="45"/>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26" name="Group 78"/>
          <p:cNvGrpSpPr>
            <a:grpSpLocks/>
          </p:cNvGrpSpPr>
          <p:nvPr/>
        </p:nvGrpSpPr>
        <p:grpSpPr bwMode="auto">
          <a:xfrm>
            <a:off x="6324982" y="3036316"/>
            <a:ext cx="263525" cy="363538"/>
            <a:chOff x="0" y="0"/>
            <a:chExt cx="166" cy="229"/>
          </a:xfrm>
        </p:grpSpPr>
        <p:sp>
          <p:nvSpPr>
            <p:cNvPr id="27727" name="Line 79"/>
            <p:cNvSpPr>
              <a:spLocks noChangeShapeType="1"/>
            </p:cNvSpPr>
            <p:nvPr/>
          </p:nvSpPr>
          <p:spPr bwMode="auto">
            <a:xfrm flipH="1">
              <a:off x="0" y="3"/>
              <a:ext cx="45" cy="22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28" name="Line 80"/>
            <p:cNvSpPr>
              <a:spLocks noChangeShapeType="1"/>
            </p:cNvSpPr>
            <p:nvPr/>
          </p:nvSpPr>
          <p:spPr bwMode="auto">
            <a:xfrm>
              <a:off x="75" y="0"/>
              <a:ext cx="91" cy="136"/>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29" name="Group 81"/>
          <p:cNvGrpSpPr>
            <a:grpSpLocks/>
          </p:cNvGrpSpPr>
          <p:nvPr/>
        </p:nvGrpSpPr>
        <p:grpSpPr bwMode="auto">
          <a:xfrm>
            <a:off x="6094794" y="3047429"/>
            <a:ext cx="265112" cy="538162"/>
            <a:chOff x="0" y="0"/>
            <a:chExt cx="167" cy="339"/>
          </a:xfrm>
        </p:grpSpPr>
        <p:sp>
          <p:nvSpPr>
            <p:cNvPr id="27730" name="Line 82"/>
            <p:cNvSpPr>
              <a:spLocks noChangeShapeType="1"/>
            </p:cNvSpPr>
            <p:nvPr/>
          </p:nvSpPr>
          <p:spPr bwMode="auto">
            <a:xfrm flipV="1">
              <a:off x="0" y="0"/>
              <a:ext cx="167" cy="331"/>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1" name="Line 83"/>
            <p:cNvSpPr>
              <a:spLocks noChangeShapeType="1"/>
            </p:cNvSpPr>
            <p:nvPr/>
          </p:nvSpPr>
          <p:spPr bwMode="auto">
            <a:xfrm flipH="1">
              <a:off x="3" y="147"/>
              <a:ext cx="118" cy="18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2" name="Line 84"/>
            <p:cNvSpPr>
              <a:spLocks noChangeShapeType="1"/>
            </p:cNvSpPr>
            <p:nvPr/>
          </p:nvSpPr>
          <p:spPr bwMode="auto">
            <a:xfrm flipV="1">
              <a:off x="2" y="259"/>
              <a:ext cx="121" cy="80"/>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733" name="Group 85"/>
          <p:cNvGrpSpPr>
            <a:grpSpLocks/>
          </p:cNvGrpSpPr>
          <p:nvPr/>
        </p:nvGrpSpPr>
        <p:grpSpPr bwMode="auto">
          <a:xfrm>
            <a:off x="6467857" y="3041079"/>
            <a:ext cx="1368425" cy="1377950"/>
            <a:chOff x="0" y="0"/>
            <a:chExt cx="862" cy="868"/>
          </a:xfrm>
        </p:grpSpPr>
        <p:sp>
          <p:nvSpPr>
            <p:cNvPr id="27734" name="Line 86"/>
            <p:cNvSpPr>
              <a:spLocks noChangeShapeType="1"/>
            </p:cNvSpPr>
            <p:nvPr/>
          </p:nvSpPr>
          <p:spPr bwMode="auto">
            <a:xfrm flipV="1">
              <a:off x="409" y="544"/>
              <a:ext cx="453" cy="317"/>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5" name="Line 87"/>
            <p:cNvSpPr>
              <a:spLocks noChangeShapeType="1"/>
            </p:cNvSpPr>
            <p:nvPr/>
          </p:nvSpPr>
          <p:spPr bwMode="auto">
            <a:xfrm>
              <a:off x="137" y="544"/>
              <a:ext cx="187" cy="324"/>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36" name="Line 88"/>
            <p:cNvSpPr>
              <a:spLocks noChangeShapeType="1"/>
            </p:cNvSpPr>
            <p:nvPr/>
          </p:nvSpPr>
          <p:spPr bwMode="auto">
            <a:xfrm>
              <a:off x="0" y="0"/>
              <a:ext cx="324" cy="868"/>
            </a:xfrm>
            <a:prstGeom prst="line">
              <a:avLst/>
            </a:prstGeom>
            <a:noFill/>
            <a:ln w="9525" cmpd="sng">
              <a:solidFill>
                <a:srgbClr val="00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9"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4685597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500" fill="hold"/>
                                        <p:tgtEl>
                                          <p:spTgt spid="27650"/>
                                        </p:tgtEl>
                                        <p:attrNameLst>
                                          <p:attrName>ppt_x</p:attrName>
                                        </p:attrNameLst>
                                      </p:cBhvr>
                                      <p:tavLst>
                                        <p:tav tm="0">
                                          <p:val>
                                            <p:strVal val="#ppt_x"/>
                                          </p:val>
                                        </p:tav>
                                        <p:tav tm="100000">
                                          <p:val>
                                            <p:strVal val="#ppt_x"/>
                                          </p:val>
                                        </p:tav>
                                      </p:tavLst>
                                    </p:anim>
                                    <p:anim calcmode="lin" valueType="num">
                                      <p:cBhvr additive="base">
                                        <p:cTn id="8" dur="500" fill="hold"/>
                                        <p:tgtEl>
                                          <p:spTgt spid="2765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7" presetClass="entr" presetSubtype="8" fill="hold" grpId="0" nodeType="afterEffect">
                                  <p:stCondLst>
                                    <p:cond delay="0"/>
                                  </p:stCondLst>
                                  <p:childTnLst>
                                    <p:set>
                                      <p:cBhvr>
                                        <p:cTn id="11" dur="1" fill="hold">
                                          <p:stCondLst>
                                            <p:cond delay="0"/>
                                          </p:stCondLst>
                                        </p:cTn>
                                        <p:tgtEl>
                                          <p:spTgt spid="27663"/>
                                        </p:tgtEl>
                                        <p:attrNameLst>
                                          <p:attrName>style.visibility</p:attrName>
                                        </p:attrNameLst>
                                      </p:cBhvr>
                                      <p:to>
                                        <p:strVal val="visible"/>
                                      </p:to>
                                    </p:set>
                                    <p:anim calcmode="lin" valueType="num">
                                      <p:cBhvr>
                                        <p:cTn id="12" dur="500" fill="hold"/>
                                        <p:tgtEl>
                                          <p:spTgt spid="27663"/>
                                        </p:tgtEl>
                                        <p:attrNameLst>
                                          <p:attrName>ppt_x</p:attrName>
                                        </p:attrNameLst>
                                      </p:cBhvr>
                                      <p:tavLst>
                                        <p:tav tm="0">
                                          <p:val>
                                            <p:strVal val="#ppt_x-#ppt_w/2"/>
                                          </p:val>
                                        </p:tav>
                                        <p:tav tm="100000">
                                          <p:val>
                                            <p:strVal val="#ppt_x"/>
                                          </p:val>
                                        </p:tav>
                                      </p:tavLst>
                                    </p:anim>
                                    <p:anim calcmode="lin" valueType="num">
                                      <p:cBhvr>
                                        <p:cTn id="13" dur="500" fill="hold"/>
                                        <p:tgtEl>
                                          <p:spTgt spid="27663"/>
                                        </p:tgtEl>
                                        <p:attrNameLst>
                                          <p:attrName>ppt_y</p:attrName>
                                        </p:attrNameLst>
                                      </p:cBhvr>
                                      <p:tavLst>
                                        <p:tav tm="0">
                                          <p:val>
                                            <p:strVal val="#ppt_y"/>
                                          </p:val>
                                        </p:tav>
                                        <p:tav tm="100000">
                                          <p:val>
                                            <p:strVal val="#ppt_y"/>
                                          </p:val>
                                        </p:tav>
                                      </p:tavLst>
                                    </p:anim>
                                    <p:anim calcmode="lin" valueType="num">
                                      <p:cBhvr>
                                        <p:cTn id="14" dur="500" fill="hold"/>
                                        <p:tgtEl>
                                          <p:spTgt spid="27663"/>
                                        </p:tgtEl>
                                        <p:attrNameLst>
                                          <p:attrName>ppt_w</p:attrName>
                                        </p:attrNameLst>
                                      </p:cBhvr>
                                      <p:tavLst>
                                        <p:tav tm="0">
                                          <p:val>
                                            <p:fltVal val="0"/>
                                          </p:val>
                                        </p:tav>
                                        <p:tav tm="100000">
                                          <p:val>
                                            <p:strVal val="#ppt_w"/>
                                          </p:val>
                                        </p:tav>
                                      </p:tavLst>
                                    </p:anim>
                                    <p:anim calcmode="lin" valueType="num">
                                      <p:cBhvr>
                                        <p:cTn id="15" dur="500" fill="hold"/>
                                        <p:tgtEl>
                                          <p:spTgt spid="27663"/>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27664"/>
                                        </p:tgtEl>
                                        <p:attrNameLst>
                                          <p:attrName>style.visibility</p:attrName>
                                        </p:attrNameLst>
                                      </p:cBhvr>
                                      <p:to>
                                        <p:strVal val="visible"/>
                                      </p:to>
                                    </p:set>
                                    <p:animEffect transition="in" filter="randombar(horizontal)">
                                      <p:cBhvr>
                                        <p:cTn id="19" dur="500"/>
                                        <p:tgtEl>
                                          <p:spTgt spid="2766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7666"/>
                                        </p:tgtEl>
                                        <p:attrNameLst>
                                          <p:attrName>style.visibility</p:attrName>
                                        </p:attrNameLst>
                                      </p:cBhvr>
                                      <p:to>
                                        <p:strVal val="visible"/>
                                      </p:to>
                                    </p:set>
                                    <p:animEffect transition="in" filter="randombar(horizontal)">
                                      <p:cBhvr>
                                        <p:cTn id="22" dur="500"/>
                                        <p:tgtEl>
                                          <p:spTgt spid="2766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667"/>
                                        </p:tgtEl>
                                        <p:attrNameLst>
                                          <p:attrName>style.visibility</p:attrName>
                                        </p:attrNameLst>
                                      </p:cBhvr>
                                      <p:to>
                                        <p:strVal val="visible"/>
                                      </p:to>
                                    </p:set>
                                    <p:animEffect transition="in" filter="randombar(horizontal)">
                                      <p:cBhvr>
                                        <p:cTn id="25" dur="500"/>
                                        <p:tgtEl>
                                          <p:spTgt spid="27667"/>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7665"/>
                                        </p:tgtEl>
                                        <p:attrNameLst>
                                          <p:attrName>style.visibility</p:attrName>
                                        </p:attrNameLst>
                                      </p:cBhvr>
                                      <p:to>
                                        <p:strVal val="visible"/>
                                      </p:to>
                                    </p:set>
                                    <p:animEffect transition="in" filter="randombar(horizontal)">
                                      <p:cBhvr>
                                        <p:cTn id="28" dur="500"/>
                                        <p:tgtEl>
                                          <p:spTgt spid="27665"/>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7669"/>
                                        </p:tgtEl>
                                        <p:attrNameLst>
                                          <p:attrName>style.visibility</p:attrName>
                                        </p:attrNameLst>
                                      </p:cBhvr>
                                      <p:to>
                                        <p:strVal val="visible"/>
                                      </p:to>
                                    </p:set>
                                    <p:animEffect transition="in" filter="randombar(horizontal)">
                                      <p:cBhvr>
                                        <p:cTn id="31" dur="500"/>
                                        <p:tgtEl>
                                          <p:spTgt spid="2766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7668"/>
                                        </p:tgtEl>
                                        <p:attrNameLst>
                                          <p:attrName>style.visibility</p:attrName>
                                        </p:attrNameLst>
                                      </p:cBhvr>
                                      <p:to>
                                        <p:strVal val="visible"/>
                                      </p:to>
                                    </p:set>
                                    <p:animEffect transition="in" filter="randombar(horizontal)">
                                      <p:cBhvr>
                                        <p:cTn id="34" dur="500"/>
                                        <p:tgtEl>
                                          <p:spTgt spid="27668"/>
                                        </p:tgtEl>
                                      </p:cBhvr>
                                    </p:animEffect>
                                  </p:childTnLst>
                                </p:cTn>
                              </p:par>
                            </p:childTnLst>
                          </p:cTn>
                        </p:par>
                        <p:par>
                          <p:cTn id="35" fill="hold" nodeType="afterGroup">
                            <p:stCondLst>
                              <p:cond delay="1500"/>
                            </p:stCondLst>
                            <p:childTnLst>
                              <p:par>
                                <p:cTn id="36" presetID="22" presetClass="entr" presetSubtype="1" fill="hold" nodeType="afterEffect">
                                  <p:stCondLst>
                                    <p:cond delay="0"/>
                                  </p:stCondLst>
                                  <p:childTnLst>
                                    <p:set>
                                      <p:cBhvr>
                                        <p:cTn id="37" dur="1" fill="hold">
                                          <p:stCondLst>
                                            <p:cond delay="0"/>
                                          </p:stCondLst>
                                        </p:cTn>
                                        <p:tgtEl>
                                          <p:spTgt spid="27670"/>
                                        </p:tgtEl>
                                        <p:attrNameLst>
                                          <p:attrName>style.visibility</p:attrName>
                                        </p:attrNameLst>
                                      </p:cBhvr>
                                      <p:to>
                                        <p:strVal val="visible"/>
                                      </p:to>
                                    </p:set>
                                    <p:animEffect transition="in" filter="wipe(up)">
                                      <p:cBhvr>
                                        <p:cTn id="38" dur="500"/>
                                        <p:tgtEl>
                                          <p:spTgt spid="27670"/>
                                        </p:tgtEl>
                                      </p:cBhvr>
                                    </p:animEffect>
                                  </p:childTnLst>
                                </p:cTn>
                              </p:par>
                            </p:childTnLst>
                          </p:cTn>
                        </p:par>
                        <p:par>
                          <p:cTn id="39" fill="hold" nodeType="afterGroup">
                            <p:stCondLst>
                              <p:cond delay="2000"/>
                            </p:stCondLst>
                            <p:childTnLst>
                              <p:par>
                                <p:cTn id="40" presetID="14" presetClass="entr" presetSubtype="10" fill="hold" grpId="0" nodeType="afterEffect">
                                  <p:stCondLst>
                                    <p:cond delay="0"/>
                                  </p:stCondLst>
                                  <p:childTnLst>
                                    <p:set>
                                      <p:cBhvr>
                                        <p:cTn id="41" dur="1" fill="hold">
                                          <p:stCondLst>
                                            <p:cond delay="0"/>
                                          </p:stCondLst>
                                        </p:cTn>
                                        <p:tgtEl>
                                          <p:spTgt spid="27672"/>
                                        </p:tgtEl>
                                        <p:attrNameLst>
                                          <p:attrName>style.visibility</p:attrName>
                                        </p:attrNameLst>
                                      </p:cBhvr>
                                      <p:to>
                                        <p:strVal val="visible"/>
                                      </p:to>
                                    </p:set>
                                    <p:animEffect transition="in" filter="randombar(horizontal)">
                                      <p:cBhvr>
                                        <p:cTn id="42" dur="500"/>
                                        <p:tgtEl>
                                          <p:spTgt spid="27672"/>
                                        </p:tgtEl>
                                      </p:cBhvr>
                                    </p:animEffect>
                                  </p:childTnLst>
                                </p:cTn>
                              </p:par>
                            </p:childTnLst>
                          </p:cTn>
                        </p:par>
                        <p:par>
                          <p:cTn id="43" fill="hold" nodeType="afterGroup">
                            <p:stCondLst>
                              <p:cond delay="2500"/>
                            </p:stCondLst>
                            <p:childTnLst>
                              <p:par>
                                <p:cTn id="44" presetID="14" presetClass="entr" presetSubtype="10" fill="hold" grpId="0" nodeType="afterEffect">
                                  <p:stCondLst>
                                    <p:cond delay="0"/>
                                  </p:stCondLst>
                                  <p:childTnLst>
                                    <p:set>
                                      <p:cBhvr>
                                        <p:cTn id="45" dur="1" fill="hold">
                                          <p:stCondLst>
                                            <p:cond delay="0"/>
                                          </p:stCondLst>
                                        </p:cTn>
                                        <p:tgtEl>
                                          <p:spTgt spid="27671"/>
                                        </p:tgtEl>
                                        <p:attrNameLst>
                                          <p:attrName>style.visibility</p:attrName>
                                        </p:attrNameLst>
                                      </p:cBhvr>
                                      <p:to>
                                        <p:strVal val="visible"/>
                                      </p:to>
                                    </p:set>
                                    <p:animEffect transition="in" filter="randombar(horizontal)">
                                      <p:cBhvr>
                                        <p:cTn id="46" dur="500"/>
                                        <p:tgtEl>
                                          <p:spTgt spid="27671"/>
                                        </p:tgtEl>
                                      </p:cBhvr>
                                    </p:animEffect>
                                  </p:childTnLst>
                                </p:cTn>
                              </p:par>
                            </p:childTnLst>
                          </p:cTn>
                        </p:par>
                        <p:par>
                          <p:cTn id="47" fill="hold" nodeType="afterGroup">
                            <p:stCondLst>
                              <p:cond delay="3000"/>
                            </p:stCondLst>
                            <p:childTnLst>
                              <p:par>
                                <p:cTn id="48" presetID="14" presetClass="entr" presetSubtype="10" fill="hold" grpId="0" nodeType="afterEffect">
                                  <p:stCondLst>
                                    <p:cond delay="0"/>
                                  </p:stCondLst>
                                  <p:childTnLst>
                                    <p:set>
                                      <p:cBhvr>
                                        <p:cTn id="49" dur="1" fill="hold">
                                          <p:stCondLst>
                                            <p:cond delay="0"/>
                                          </p:stCondLst>
                                        </p:cTn>
                                        <p:tgtEl>
                                          <p:spTgt spid="27673"/>
                                        </p:tgtEl>
                                        <p:attrNameLst>
                                          <p:attrName>style.visibility</p:attrName>
                                        </p:attrNameLst>
                                      </p:cBhvr>
                                      <p:to>
                                        <p:strVal val="visible"/>
                                      </p:to>
                                    </p:set>
                                    <p:animEffect transition="in" filter="randombar(horizontal)">
                                      <p:cBhvr>
                                        <p:cTn id="50" dur="500"/>
                                        <p:tgtEl>
                                          <p:spTgt spid="2767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27674"/>
                                        </p:tgtEl>
                                        <p:attrNameLst>
                                          <p:attrName>style.visibility</p:attrName>
                                        </p:attrNameLst>
                                      </p:cBhvr>
                                      <p:to>
                                        <p:strVal val="visible"/>
                                      </p:to>
                                    </p:set>
                                    <p:animEffect transition="in" filter="randombar(horizontal)">
                                      <p:cBhvr>
                                        <p:cTn id="55" dur="500"/>
                                        <p:tgtEl>
                                          <p:spTgt spid="27674"/>
                                        </p:tgtEl>
                                      </p:cBhvr>
                                    </p:animEffect>
                                  </p:childTnLst>
                                </p:cTn>
                              </p:par>
                            </p:childTnLst>
                          </p:cTn>
                        </p:par>
                        <p:par>
                          <p:cTn id="56" fill="hold" nodeType="afterGroup">
                            <p:stCondLst>
                              <p:cond delay="500"/>
                            </p:stCondLst>
                            <p:childTnLst>
                              <p:par>
                                <p:cTn id="57" presetID="14" presetClass="entr" presetSubtype="10" fill="hold" grpId="0" nodeType="afterEffect">
                                  <p:stCondLst>
                                    <p:cond delay="0"/>
                                  </p:stCondLst>
                                  <p:childTnLst>
                                    <p:set>
                                      <p:cBhvr>
                                        <p:cTn id="58" dur="1" fill="hold">
                                          <p:stCondLst>
                                            <p:cond delay="0"/>
                                          </p:stCondLst>
                                        </p:cTn>
                                        <p:tgtEl>
                                          <p:spTgt spid="27675"/>
                                        </p:tgtEl>
                                        <p:attrNameLst>
                                          <p:attrName>style.visibility</p:attrName>
                                        </p:attrNameLst>
                                      </p:cBhvr>
                                      <p:to>
                                        <p:strVal val="visible"/>
                                      </p:to>
                                    </p:set>
                                    <p:animEffect transition="in" filter="randombar(horizontal)">
                                      <p:cBhvr>
                                        <p:cTn id="59" dur="500"/>
                                        <p:tgtEl>
                                          <p:spTgt spid="27675"/>
                                        </p:tgtEl>
                                      </p:cBhvr>
                                    </p:animEffect>
                                  </p:childTnLst>
                                </p:cTn>
                              </p:par>
                            </p:childTnLst>
                          </p:cTn>
                        </p:par>
                        <p:par>
                          <p:cTn id="60" fill="hold" nodeType="afterGroup">
                            <p:stCondLst>
                              <p:cond delay="1000"/>
                            </p:stCondLst>
                            <p:childTnLst>
                              <p:par>
                                <p:cTn id="61" presetID="14" presetClass="entr" presetSubtype="10" fill="hold" grpId="0" nodeType="afterEffect">
                                  <p:stCondLst>
                                    <p:cond delay="0"/>
                                  </p:stCondLst>
                                  <p:childTnLst>
                                    <p:set>
                                      <p:cBhvr>
                                        <p:cTn id="62" dur="1" fill="hold">
                                          <p:stCondLst>
                                            <p:cond delay="0"/>
                                          </p:stCondLst>
                                        </p:cTn>
                                        <p:tgtEl>
                                          <p:spTgt spid="27676"/>
                                        </p:tgtEl>
                                        <p:attrNameLst>
                                          <p:attrName>style.visibility</p:attrName>
                                        </p:attrNameLst>
                                      </p:cBhvr>
                                      <p:to>
                                        <p:strVal val="visible"/>
                                      </p:to>
                                    </p:set>
                                    <p:animEffect transition="in" filter="randombar(horizontal)">
                                      <p:cBhvr>
                                        <p:cTn id="63" dur="500"/>
                                        <p:tgtEl>
                                          <p:spTgt spid="2767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0" presetClass="entr" presetSubtype="0" fill="hold" grpId="0" nodeType="clickEffect">
                                  <p:stCondLst>
                                    <p:cond delay="0"/>
                                  </p:stCondLst>
                                  <p:childTnLst>
                                    <p:set>
                                      <p:cBhvr>
                                        <p:cTn id="67" dur="1" fill="hold">
                                          <p:stCondLst>
                                            <p:cond delay="0"/>
                                          </p:stCondLst>
                                        </p:cTn>
                                        <p:tgtEl>
                                          <p:spTgt spid="27662"/>
                                        </p:tgtEl>
                                        <p:attrNameLst>
                                          <p:attrName>style.visibility</p:attrName>
                                        </p:attrNameLst>
                                      </p:cBhvr>
                                      <p:to>
                                        <p:strVal val="visible"/>
                                      </p:to>
                                    </p:set>
                                    <p:animEffect transition="in" filter="wedge">
                                      <p:cBhvr>
                                        <p:cTn id="68" dur="500"/>
                                        <p:tgtEl>
                                          <p:spTgt spid="27662"/>
                                        </p:tgtEl>
                                      </p:cBhvr>
                                    </p:animEffect>
                                  </p:childTnLst>
                                </p:cTn>
                              </p:par>
                            </p:childTnLst>
                          </p:cTn>
                        </p:par>
                        <p:par>
                          <p:cTn id="69" fill="hold" nodeType="afterGroup">
                            <p:stCondLst>
                              <p:cond delay="500"/>
                            </p:stCondLst>
                            <p:childTnLst>
                              <p:par>
                                <p:cTn id="70" presetID="20" presetClass="entr" presetSubtype="0" fill="hold" grpId="0" nodeType="afterEffect">
                                  <p:stCondLst>
                                    <p:cond delay="0"/>
                                  </p:stCondLst>
                                  <p:childTnLst>
                                    <p:set>
                                      <p:cBhvr>
                                        <p:cTn id="71" dur="1" fill="hold">
                                          <p:stCondLst>
                                            <p:cond delay="0"/>
                                          </p:stCondLst>
                                        </p:cTn>
                                        <p:tgtEl>
                                          <p:spTgt spid="27658"/>
                                        </p:tgtEl>
                                        <p:attrNameLst>
                                          <p:attrName>style.visibility</p:attrName>
                                        </p:attrNameLst>
                                      </p:cBhvr>
                                      <p:to>
                                        <p:strVal val="visible"/>
                                      </p:to>
                                    </p:set>
                                    <p:animEffect transition="in" filter="wedge">
                                      <p:cBhvr>
                                        <p:cTn id="72" dur="500"/>
                                        <p:tgtEl>
                                          <p:spTgt spid="27658"/>
                                        </p:tgtEl>
                                      </p:cBhvr>
                                    </p:animEffect>
                                  </p:childTnLst>
                                </p:cTn>
                              </p:par>
                            </p:childTnLst>
                          </p:cTn>
                        </p:par>
                        <p:par>
                          <p:cTn id="73" fill="hold" nodeType="afterGroup">
                            <p:stCondLst>
                              <p:cond delay="1000"/>
                            </p:stCondLst>
                            <p:childTnLst>
                              <p:par>
                                <p:cTn id="74" presetID="20" presetClass="entr" presetSubtype="0" fill="hold" grpId="0" nodeType="afterEffect">
                                  <p:stCondLst>
                                    <p:cond delay="0"/>
                                  </p:stCondLst>
                                  <p:childTnLst>
                                    <p:set>
                                      <p:cBhvr>
                                        <p:cTn id="75" dur="1" fill="hold">
                                          <p:stCondLst>
                                            <p:cond delay="0"/>
                                          </p:stCondLst>
                                        </p:cTn>
                                        <p:tgtEl>
                                          <p:spTgt spid="27661"/>
                                        </p:tgtEl>
                                        <p:attrNameLst>
                                          <p:attrName>style.visibility</p:attrName>
                                        </p:attrNameLst>
                                      </p:cBhvr>
                                      <p:to>
                                        <p:strVal val="visible"/>
                                      </p:to>
                                    </p:set>
                                    <p:animEffect transition="in" filter="wedge">
                                      <p:cBhvr>
                                        <p:cTn id="76" dur="500"/>
                                        <p:tgtEl>
                                          <p:spTgt spid="27661"/>
                                        </p:tgtEl>
                                      </p:cBhvr>
                                    </p:animEffect>
                                  </p:childTnLst>
                                </p:cTn>
                              </p:par>
                            </p:childTnLst>
                          </p:cTn>
                        </p:par>
                        <p:par>
                          <p:cTn id="77" fill="hold" nodeType="afterGroup">
                            <p:stCondLst>
                              <p:cond delay="1500"/>
                            </p:stCondLst>
                            <p:childTnLst>
                              <p:par>
                                <p:cTn id="78" presetID="20" presetClass="entr" presetSubtype="0" fill="hold" grpId="0" nodeType="afterEffect">
                                  <p:stCondLst>
                                    <p:cond delay="0"/>
                                  </p:stCondLst>
                                  <p:childTnLst>
                                    <p:set>
                                      <p:cBhvr>
                                        <p:cTn id="79" dur="1" fill="hold">
                                          <p:stCondLst>
                                            <p:cond delay="0"/>
                                          </p:stCondLst>
                                        </p:cTn>
                                        <p:tgtEl>
                                          <p:spTgt spid="27652"/>
                                        </p:tgtEl>
                                        <p:attrNameLst>
                                          <p:attrName>style.visibility</p:attrName>
                                        </p:attrNameLst>
                                      </p:cBhvr>
                                      <p:to>
                                        <p:strVal val="visible"/>
                                      </p:to>
                                    </p:set>
                                    <p:animEffect transition="in" filter="wedge">
                                      <p:cBhvr>
                                        <p:cTn id="80" dur="500"/>
                                        <p:tgtEl>
                                          <p:spTgt spid="27652"/>
                                        </p:tgtEl>
                                      </p:cBhvr>
                                    </p:animEffect>
                                  </p:childTnLst>
                                </p:cTn>
                              </p:par>
                            </p:childTnLst>
                          </p:cTn>
                        </p:par>
                        <p:par>
                          <p:cTn id="81" fill="hold" nodeType="afterGroup">
                            <p:stCondLst>
                              <p:cond delay="2000"/>
                            </p:stCondLst>
                            <p:childTnLst>
                              <p:par>
                                <p:cTn id="82" presetID="20" presetClass="entr" presetSubtype="0" fill="hold" grpId="0" nodeType="afterEffect">
                                  <p:stCondLst>
                                    <p:cond delay="0"/>
                                  </p:stCondLst>
                                  <p:childTnLst>
                                    <p:set>
                                      <p:cBhvr>
                                        <p:cTn id="83" dur="1" fill="hold">
                                          <p:stCondLst>
                                            <p:cond delay="0"/>
                                          </p:stCondLst>
                                        </p:cTn>
                                        <p:tgtEl>
                                          <p:spTgt spid="27659"/>
                                        </p:tgtEl>
                                        <p:attrNameLst>
                                          <p:attrName>style.visibility</p:attrName>
                                        </p:attrNameLst>
                                      </p:cBhvr>
                                      <p:to>
                                        <p:strVal val="visible"/>
                                      </p:to>
                                    </p:set>
                                    <p:animEffect transition="in" filter="wedge">
                                      <p:cBhvr>
                                        <p:cTn id="84" dur="500"/>
                                        <p:tgtEl>
                                          <p:spTgt spid="27659"/>
                                        </p:tgtEl>
                                      </p:cBhvr>
                                    </p:animEffect>
                                  </p:childTnLst>
                                </p:cTn>
                              </p:par>
                            </p:childTnLst>
                          </p:cTn>
                        </p:par>
                        <p:par>
                          <p:cTn id="85" fill="hold" nodeType="afterGroup">
                            <p:stCondLst>
                              <p:cond delay="2500"/>
                            </p:stCondLst>
                            <p:childTnLst>
                              <p:par>
                                <p:cTn id="86" presetID="20" presetClass="entr" presetSubtype="0" fill="hold" grpId="0" nodeType="afterEffect">
                                  <p:stCondLst>
                                    <p:cond delay="0"/>
                                  </p:stCondLst>
                                  <p:childTnLst>
                                    <p:set>
                                      <p:cBhvr>
                                        <p:cTn id="87" dur="1" fill="hold">
                                          <p:stCondLst>
                                            <p:cond delay="0"/>
                                          </p:stCondLst>
                                        </p:cTn>
                                        <p:tgtEl>
                                          <p:spTgt spid="27660"/>
                                        </p:tgtEl>
                                        <p:attrNameLst>
                                          <p:attrName>style.visibility</p:attrName>
                                        </p:attrNameLst>
                                      </p:cBhvr>
                                      <p:to>
                                        <p:strVal val="visible"/>
                                      </p:to>
                                    </p:set>
                                    <p:animEffect transition="in" filter="wedge">
                                      <p:cBhvr>
                                        <p:cTn id="88" dur="500"/>
                                        <p:tgtEl>
                                          <p:spTgt spid="2766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683"/>
                                        </p:tgtEl>
                                        <p:attrNameLst>
                                          <p:attrName>style.visibility</p:attrName>
                                        </p:attrNameLst>
                                      </p:cBhvr>
                                      <p:to>
                                        <p:strVal val="visible"/>
                                      </p:to>
                                    </p:set>
                                    <p:animEffect transition="in" filter="fade">
                                      <p:cBhvr>
                                        <p:cTn id="91" dur="500"/>
                                        <p:tgtEl>
                                          <p:spTgt spid="27683"/>
                                        </p:tgtEl>
                                      </p:cBhvr>
                                    </p:animEffect>
                                  </p:childTnLst>
                                </p:cTn>
                              </p:par>
                            </p:childTnLst>
                          </p:cTn>
                        </p:par>
                        <p:par>
                          <p:cTn id="92" fill="hold" nodeType="afterGroup">
                            <p:stCondLst>
                              <p:cond delay="3000"/>
                            </p:stCondLst>
                            <p:childTnLst>
                              <p:par>
                                <p:cTn id="93" presetID="14" presetClass="entr" presetSubtype="10" fill="hold" grpId="0" nodeType="afterEffect">
                                  <p:stCondLst>
                                    <p:cond delay="0"/>
                                  </p:stCondLst>
                                  <p:childTnLst>
                                    <p:set>
                                      <p:cBhvr>
                                        <p:cTn id="94" dur="1" fill="hold">
                                          <p:stCondLst>
                                            <p:cond delay="0"/>
                                          </p:stCondLst>
                                        </p:cTn>
                                        <p:tgtEl>
                                          <p:spTgt spid="27684"/>
                                        </p:tgtEl>
                                        <p:attrNameLst>
                                          <p:attrName>style.visibility</p:attrName>
                                        </p:attrNameLst>
                                      </p:cBhvr>
                                      <p:to>
                                        <p:strVal val="visible"/>
                                      </p:to>
                                    </p:set>
                                    <p:animEffect transition="in" filter="randombar(horizontal)">
                                      <p:cBhvr>
                                        <p:cTn id="95" dur="500"/>
                                        <p:tgtEl>
                                          <p:spTgt spid="27684"/>
                                        </p:tgtEl>
                                      </p:cBhvr>
                                    </p:animEffect>
                                  </p:childTnLst>
                                </p:cTn>
                              </p:par>
                            </p:childTnLst>
                          </p:cTn>
                        </p:par>
                        <p:par>
                          <p:cTn id="96" fill="hold" nodeType="afterGroup">
                            <p:stCondLst>
                              <p:cond delay="3500"/>
                            </p:stCondLst>
                            <p:childTnLst>
                              <p:par>
                                <p:cTn id="97" presetID="10" presetClass="entr" presetSubtype="0" fill="hold" grpId="0" nodeType="afterEffect">
                                  <p:stCondLst>
                                    <p:cond delay="0"/>
                                  </p:stCondLst>
                                  <p:childTnLst>
                                    <p:set>
                                      <p:cBhvr>
                                        <p:cTn id="98" dur="1" fill="hold">
                                          <p:stCondLst>
                                            <p:cond delay="0"/>
                                          </p:stCondLst>
                                        </p:cTn>
                                        <p:tgtEl>
                                          <p:spTgt spid="27678"/>
                                        </p:tgtEl>
                                        <p:attrNameLst>
                                          <p:attrName>style.visibility</p:attrName>
                                        </p:attrNameLst>
                                      </p:cBhvr>
                                      <p:to>
                                        <p:strVal val="visible"/>
                                      </p:to>
                                    </p:set>
                                    <p:animEffect transition="in" filter="fade">
                                      <p:cBhvr>
                                        <p:cTn id="99" dur="500"/>
                                        <p:tgtEl>
                                          <p:spTgt spid="2767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7677"/>
                                        </p:tgtEl>
                                        <p:attrNameLst>
                                          <p:attrName>style.visibility</p:attrName>
                                        </p:attrNameLst>
                                      </p:cBhvr>
                                      <p:to>
                                        <p:strVal val="visible"/>
                                      </p:to>
                                    </p:set>
                                    <p:animEffect transition="in" filter="fade">
                                      <p:cBhvr>
                                        <p:cTn id="102" dur="500"/>
                                        <p:tgtEl>
                                          <p:spTgt spid="2767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7681"/>
                                        </p:tgtEl>
                                        <p:attrNameLst>
                                          <p:attrName>style.visibility</p:attrName>
                                        </p:attrNameLst>
                                      </p:cBhvr>
                                      <p:to>
                                        <p:strVal val="visible"/>
                                      </p:to>
                                    </p:set>
                                    <p:animEffect transition="in" filter="fade">
                                      <p:cBhvr>
                                        <p:cTn id="105" dur="500"/>
                                        <p:tgtEl>
                                          <p:spTgt spid="2768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7682"/>
                                        </p:tgtEl>
                                        <p:attrNameLst>
                                          <p:attrName>style.visibility</p:attrName>
                                        </p:attrNameLst>
                                      </p:cBhvr>
                                      <p:to>
                                        <p:strVal val="visible"/>
                                      </p:to>
                                    </p:set>
                                    <p:animEffect transition="in" filter="fade">
                                      <p:cBhvr>
                                        <p:cTn id="108" dur="500"/>
                                        <p:tgtEl>
                                          <p:spTgt spid="2768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7679"/>
                                        </p:tgtEl>
                                        <p:attrNameLst>
                                          <p:attrName>style.visibility</p:attrName>
                                        </p:attrNameLst>
                                      </p:cBhvr>
                                      <p:to>
                                        <p:strVal val="visible"/>
                                      </p:to>
                                    </p:set>
                                    <p:animEffect transition="in" filter="fade">
                                      <p:cBhvr>
                                        <p:cTn id="111" dur="500"/>
                                        <p:tgtEl>
                                          <p:spTgt spid="2767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7680"/>
                                        </p:tgtEl>
                                        <p:attrNameLst>
                                          <p:attrName>style.visibility</p:attrName>
                                        </p:attrNameLst>
                                      </p:cBhvr>
                                      <p:to>
                                        <p:strVal val="visible"/>
                                      </p:to>
                                    </p:set>
                                    <p:animEffect transition="in" filter="fade">
                                      <p:cBhvr>
                                        <p:cTn id="114" dur="500"/>
                                        <p:tgtEl>
                                          <p:spTgt spid="27680"/>
                                        </p:tgtEl>
                                      </p:cBhvr>
                                    </p:animEffect>
                                  </p:childTnLst>
                                </p:cTn>
                              </p:par>
                            </p:childTnLst>
                          </p:cTn>
                        </p:par>
                        <p:par>
                          <p:cTn id="115" fill="hold" nodeType="afterGroup">
                            <p:stCondLst>
                              <p:cond delay="4000"/>
                            </p:stCondLst>
                            <p:childTnLst>
                              <p:par>
                                <p:cTn id="116" presetID="14" presetClass="entr" presetSubtype="10" fill="hold" grpId="0" nodeType="afterEffect">
                                  <p:stCondLst>
                                    <p:cond delay="0"/>
                                  </p:stCondLst>
                                  <p:childTnLst>
                                    <p:set>
                                      <p:cBhvr>
                                        <p:cTn id="117" dur="1" fill="hold">
                                          <p:stCondLst>
                                            <p:cond delay="0"/>
                                          </p:stCondLst>
                                        </p:cTn>
                                        <p:tgtEl>
                                          <p:spTgt spid="27687"/>
                                        </p:tgtEl>
                                        <p:attrNameLst>
                                          <p:attrName>style.visibility</p:attrName>
                                        </p:attrNameLst>
                                      </p:cBhvr>
                                      <p:to>
                                        <p:strVal val="visible"/>
                                      </p:to>
                                    </p:set>
                                    <p:animEffect transition="in" filter="randombar(horizontal)">
                                      <p:cBhvr>
                                        <p:cTn id="118" dur="500"/>
                                        <p:tgtEl>
                                          <p:spTgt spid="27687"/>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27686"/>
                                        </p:tgtEl>
                                        <p:attrNameLst>
                                          <p:attrName>style.visibility</p:attrName>
                                        </p:attrNameLst>
                                      </p:cBhvr>
                                      <p:to>
                                        <p:strVal val="visible"/>
                                      </p:to>
                                    </p:set>
                                    <p:animEffect transition="in" filter="randombar(horizontal)">
                                      <p:cBhvr>
                                        <p:cTn id="121" dur="500"/>
                                        <p:tgtEl>
                                          <p:spTgt spid="27686"/>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27685"/>
                                        </p:tgtEl>
                                        <p:attrNameLst>
                                          <p:attrName>style.visibility</p:attrName>
                                        </p:attrNameLst>
                                      </p:cBhvr>
                                      <p:to>
                                        <p:strVal val="visible"/>
                                      </p:to>
                                    </p:set>
                                    <p:animEffect transition="in" filter="randombar(horizontal)">
                                      <p:cBhvr>
                                        <p:cTn id="124" dur="500"/>
                                        <p:tgtEl>
                                          <p:spTgt spid="27685"/>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0" presetClass="exit" presetSubtype="0" fill="hold" grpId="1" nodeType="clickEffect">
                                  <p:stCondLst>
                                    <p:cond delay="0"/>
                                  </p:stCondLst>
                                  <p:childTnLst>
                                    <p:animEffect transition="out" filter="fade">
                                      <p:cBhvr>
                                        <p:cTn id="128" dur="500"/>
                                        <p:tgtEl>
                                          <p:spTgt spid="27686"/>
                                        </p:tgtEl>
                                      </p:cBhvr>
                                    </p:animEffect>
                                    <p:set>
                                      <p:cBhvr>
                                        <p:cTn id="129" dur="1" fill="hold">
                                          <p:stCondLst>
                                            <p:cond delay="499"/>
                                          </p:stCondLst>
                                        </p:cTn>
                                        <p:tgtEl>
                                          <p:spTgt spid="27686"/>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27687"/>
                                        </p:tgtEl>
                                      </p:cBhvr>
                                    </p:animEffect>
                                    <p:set>
                                      <p:cBhvr>
                                        <p:cTn id="132" dur="1" fill="hold">
                                          <p:stCondLst>
                                            <p:cond delay="499"/>
                                          </p:stCondLst>
                                        </p:cTn>
                                        <p:tgtEl>
                                          <p:spTgt spid="27687"/>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27685"/>
                                        </p:tgtEl>
                                      </p:cBhvr>
                                    </p:animEffect>
                                    <p:set>
                                      <p:cBhvr>
                                        <p:cTn id="135" dur="1" fill="hold">
                                          <p:stCondLst>
                                            <p:cond delay="499"/>
                                          </p:stCondLst>
                                        </p:cTn>
                                        <p:tgtEl>
                                          <p:spTgt spid="27685"/>
                                        </p:tgtEl>
                                        <p:attrNameLst>
                                          <p:attrName>style.visibility</p:attrName>
                                        </p:attrNameLst>
                                      </p:cBhvr>
                                      <p:to>
                                        <p:strVal val="hidden"/>
                                      </p:to>
                                    </p:set>
                                  </p:childTnLst>
                                </p:cTn>
                              </p:par>
                            </p:childTnLst>
                          </p:cTn>
                        </p:par>
                        <p:par>
                          <p:cTn id="136" fill="hold" nodeType="afterGroup">
                            <p:stCondLst>
                              <p:cond delay="500"/>
                            </p:stCondLst>
                            <p:childTnLst>
                              <p:par>
                                <p:cTn id="137" presetID="22" presetClass="entr" presetSubtype="8" fill="hold" nodeType="afterEffect">
                                  <p:stCondLst>
                                    <p:cond delay="0"/>
                                  </p:stCondLst>
                                  <p:childTnLst>
                                    <p:set>
                                      <p:cBhvr>
                                        <p:cTn id="138" dur="1" fill="hold">
                                          <p:stCondLst>
                                            <p:cond delay="0"/>
                                          </p:stCondLst>
                                        </p:cTn>
                                        <p:tgtEl>
                                          <p:spTgt spid="27691"/>
                                        </p:tgtEl>
                                        <p:attrNameLst>
                                          <p:attrName>style.visibility</p:attrName>
                                        </p:attrNameLst>
                                      </p:cBhvr>
                                      <p:to>
                                        <p:strVal val="visible"/>
                                      </p:to>
                                    </p:set>
                                    <p:animEffect transition="in" filter="wipe(left)">
                                      <p:cBhvr>
                                        <p:cTn id="139" dur="500"/>
                                        <p:tgtEl>
                                          <p:spTgt spid="27691"/>
                                        </p:tgtEl>
                                      </p:cBhvr>
                                    </p:animEffect>
                                  </p:childTnLst>
                                </p:cTn>
                              </p:par>
                              <p:par>
                                <p:cTn id="140" presetID="22" presetClass="entr" presetSubtype="1" fill="hold" nodeType="withEffect">
                                  <p:stCondLst>
                                    <p:cond delay="0"/>
                                  </p:stCondLst>
                                  <p:childTnLst>
                                    <p:set>
                                      <p:cBhvr>
                                        <p:cTn id="141" dur="1" fill="hold">
                                          <p:stCondLst>
                                            <p:cond delay="0"/>
                                          </p:stCondLst>
                                        </p:cTn>
                                        <p:tgtEl>
                                          <p:spTgt spid="27688"/>
                                        </p:tgtEl>
                                        <p:attrNameLst>
                                          <p:attrName>style.visibility</p:attrName>
                                        </p:attrNameLst>
                                      </p:cBhvr>
                                      <p:to>
                                        <p:strVal val="visible"/>
                                      </p:to>
                                    </p:set>
                                    <p:animEffect transition="in" filter="wipe(up)">
                                      <p:cBhvr>
                                        <p:cTn id="142" dur="500"/>
                                        <p:tgtEl>
                                          <p:spTgt spid="27688"/>
                                        </p:tgtEl>
                                      </p:cBhvr>
                                    </p:animEffect>
                                  </p:childTnLst>
                                </p:cTn>
                              </p:par>
                              <p:par>
                                <p:cTn id="143" presetID="22" presetClass="entr" presetSubtype="8" fill="hold" nodeType="withEffect">
                                  <p:stCondLst>
                                    <p:cond delay="0"/>
                                  </p:stCondLst>
                                  <p:childTnLst>
                                    <p:set>
                                      <p:cBhvr>
                                        <p:cTn id="144" dur="1" fill="hold">
                                          <p:stCondLst>
                                            <p:cond delay="0"/>
                                          </p:stCondLst>
                                        </p:cTn>
                                        <p:tgtEl>
                                          <p:spTgt spid="27697"/>
                                        </p:tgtEl>
                                        <p:attrNameLst>
                                          <p:attrName>style.visibility</p:attrName>
                                        </p:attrNameLst>
                                      </p:cBhvr>
                                      <p:to>
                                        <p:strVal val="visible"/>
                                      </p:to>
                                    </p:set>
                                    <p:animEffect transition="in" filter="wipe(left)">
                                      <p:cBhvr>
                                        <p:cTn id="145" dur="500"/>
                                        <p:tgtEl>
                                          <p:spTgt spid="27697"/>
                                        </p:tgtEl>
                                      </p:cBhvr>
                                    </p:animEffect>
                                  </p:childTnLst>
                                </p:cTn>
                              </p:par>
                              <p:par>
                                <p:cTn id="146" presetID="22" presetClass="entr" presetSubtype="4" fill="hold" nodeType="withEffect">
                                  <p:stCondLst>
                                    <p:cond delay="0"/>
                                  </p:stCondLst>
                                  <p:childTnLst>
                                    <p:set>
                                      <p:cBhvr>
                                        <p:cTn id="147" dur="1" fill="hold">
                                          <p:stCondLst>
                                            <p:cond delay="0"/>
                                          </p:stCondLst>
                                        </p:cTn>
                                        <p:tgtEl>
                                          <p:spTgt spid="27700"/>
                                        </p:tgtEl>
                                        <p:attrNameLst>
                                          <p:attrName>style.visibility</p:attrName>
                                        </p:attrNameLst>
                                      </p:cBhvr>
                                      <p:to>
                                        <p:strVal val="visible"/>
                                      </p:to>
                                    </p:set>
                                    <p:animEffect transition="in" filter="wipe(down)">
                                      <p:cBhvr>
                                        <p:cTn id="148" dur="500"/>
                                        <p:tgtEl>
                                          <p:spTgt spid="27700"/>
                                        </p:tgtEl>
                                      </p:cBhvr>
                                    </p:animEffect>
                                  </p:childTnLst>
                                </p:cTn>
                              </p:par>
                              <p:par>
                                <p:cTn id="149" presetID="22" presetClass="entr" presetSubtype="8" fill="hold" grpId="0" nodeType="withEffect">
                                  <p:stCondLst>
                                    <p:cond delay="0"/>
                                  </p:stCondLst>
                                  <p:childTnLst>
                                    <p:set>
                                      <p:cBhvr>
                                        <p:cTn id="150" dur="1" fill="hold">
                                          <p:stCondLst>
                                            <p:cond delay="0"/>
                                          </p:stCondLst>
                                        </p:cTn>
                                        <p:tgtEl>
                                          <p:spTgt spid="27710"/>
                                        </p:tgtEl>
                                        <p:attrNameLst>
                                          <p:attrName>style.visibility</p:attrName>
                                        </p:attrNameLst>
                                      </p:cBhvr>
                                      <p:to>
                                        <p:strVal val="visible"/>
                                      </p:to>
                                    </p:set>
                                    <p:animEffect transition="in" filter="wipe(left)">
                                      <p:cBhvr>
                                        <p:cTn id="151" dur="500"/>
                                        <p:tgtEl>
                                          <p:spTgt spid="27710"/>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0" presetClass="exit" presetSubtype="0" fill="hold" nodeType="clickEffect">
                                  <p:stCondLst>
                                    <p:cond delay="0"/>
                                  </p:stCondLst>
                                  <p:childTnLst>
                                    <p:animEffect transition="out" filter="fade">
                                      <p:cBhvr>
                                        <p:cTn id="155" dur="500"/>
                                        <p:tgtEl>
                                          <p:spTgt spid="27697"/>
                                        </p:tgtEl>
                                      </p:cBhvr>
                                    </p:animEffect>
                                    <p:set>
                                      <p:cBhvr>
                                        <p:cTn id="156" dur="1" fill="hold">
                                          <p:stCondLst>
                                            <p:cond delay="499"/>
                                          </p:stCondLst>
                                        </p:cTn>
                                        <p:tgtEl>
                                          <p:spTgt spid="27697"/>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7688"/>
                                        </p:tgtEl>
                                      </p:cBhvr>
                                    </p:animEffect>
                                    <p:set>
                                      <p:cBhvr>
                                        <p:cTn id="159" dur="1" fill="hold">
                                          <p:stCondLst>
                                            <p:cond delay="499"/>
                                          </p:stCondLst>
                                        </p:cTn>
                                        <p:tgtEl>
                                          <p:spTgt spid="27688"/>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27691"/>
                                        </p:tgtEl>
                                      </p:cBhvr>
                                    </p:animEffect>
                                    <p:set>
                                      <p:cBhvr>
                                        <p:cTn id="162" dur="1" fill="hold">
                                          <p:stCondLst>
                                            <p:cond delay="499"/>
                                          </p:stCondLst>
                                        </p:cTn>
                                        <p:tgtEl>
                                          <p:spTgt spid="27691"/>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27700"/>
                                        </p:tgtEl>
                                      </p:cBhvr>
                                    </p:animEffect>
                                    <p:set>
                                      <p:cBhvr>
                                        <p:cTn id="165" dur="1" fill="hold">
                                          <p:stCondLst>
                                            <p:cond delay="499"/>
                                          </p:stCondLst>
                                        </p:cTn>
                                        <p:tgtEl>
                                          <p:spTgt spid="27700"/>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2000"/>
                                        <p:tgtEl>
                                          <p:spTgt spid="27710"/>
                                        </p:tgtEl>
                                      </p:cBhvr>
                                    </p:animEffect>
                                    <p:set>
                                      <p:cBhvr>
                                        <p:cTn id="168" dur="1" fill="hold">
                                          <p:stCondLst>
                                            <p:cond delay="1999"/>
                                          </p:stCondLst>
                                        </p:cTn>
                                        <p:tgtEl>
                                          <p:spTgt spid="27710"/>
                                        </p:tgtEl>
                                        <p:attrNameLst>
                                          <p:attrName>style.visibility</p:attrName>
                                        </p:attrNameLst>
                                      </p:cBhvr>
                                      <p:to>
                                        <p:strVal val="hidden"/>
                                      </p:to>
                                    </p:set>
                                  </p:childTnLst>
                                </p:cTn>
                              </p:par>
                              <p:par>
                                <p:cTn id="169" presetID="56" presetClass="path" presetSubtype="0" accel="50000" decel="50000" fill="hold" grpId="1" nodeType="withEffect">
                                  <p:stCondLst>
                                    <p:cond delay="0"/>
                                  </p:stCondLst>
                                  <p:childTnLst>
                                    <p:animMotion origin="layout" path="M 4.72222E-6 -4.81481E-6 L 0.11822 0.07362 " pathEditMode="relative" rAng="0" ptsTypes="AA">
                                      <p:cBhvr>
                                        <p:cTn id="170" dur="2000" fill="hold"/>
                                        <p:tgtEl>
                                          <p:spTgt spid="27664"/>
                                        </p:tgtEl>
                                        <p:attrNameLst>
                                          <p:attrName>ppt_x,ppt_y</p:attrName>
                                        </p:attrNameLst>
                                      </p:cBhvr>
                                      <p:rCtr x="5900" y="3700"/>
                                    </p:animMotion>
                                  </p:childTnLst>
                                </p:cTn>
                              </p:par>
                              <p:par>
                                <p:cTn id="171" presetID="56" presetClass="path" presetSubtype="0" accel="50000" decel="50000" fill="hold" grpId="1" nodeType="withEffect">
                                  <p:stCondLst>
                                    <p:cond delay="0"/>
                                  </p:stCondLst>
                                  <p:childTnLst>
                                    <p:animMotion origin="layout" path="M 0 -2.59259E-6 L 0.11823 0.01065 " pathEditMode="relative" rAng="0" ptsTypes="AA">
                                      <p:cBhvr>
                                        <p:cTn id="172" dur="2000" fill="hold"/>
                                        <p:tgtEl>
                                          <p:spTgt spid="27665"/>
                                        </p:tgtEl>
                                        <p:attrNameLst>
                                          <p:attrName>ppt_x,ppt_y</p:attrName>
                                        </p:attrNameLst>
                                      </p:cBhvr>
                                      <p:rCtr x="5900" y="500"/>
                                    </p:animMotion>
                                  </p:childTnLst>
                                </p:cTn>
                              </p:par>
                              <p:par>
                                <p:cTn id="173" presetID="56" presetClass="path" presetSubtype="0" accel="50000" decel="50000" fill="hold" grpId="1" nodeType="withEffect">
                                  <p:stCondLst>
                                    <p:cond delay="0"/>
                                  </p:stCondLst>
                                  <p:childTnLst>
                                    <p:animMotion origin="layout" path="M -2.22222E-6 -2.96296E-6 L 0.04722 -0.02106 " pathEditMode="relative" rAng="0" ptsTypes="AA">
                                      <p:cBhvr>
                                        <p:cTn id="174" dur="2000" fill="hold"/>
                                        <p:tgtEl>
                                          <p:spTgt spid="27669"/>
                                        </p:tgtEl>
                                        <p:attrNameLst>
                                          <p:attrName>ppt_x,ppt_y</p:attrName>
                                        </p:attrNameLst>
                                      </p:cBhvr>
                                      <p:rCtr x="2400" y="-700"/>
                                    </p:animMotion>
                                  </p:childTnLst>
                                </p:cTn>
                              </p:par>
                              <p:par>
                                <p:cTn id="175" presetID="56" presetClass="path" presetSubtype="0" accel="50000" decel="50000" fill="hold" grpId="1" nodeType="withEffect">
                                  <p:stCondLst>
                                    <p:cond delay="0"/>
                                  </p:stCondLst>
                                  <p:childTnLst>
                                    <p:animMotion origin="layout" path="M 5E-6 -4.07407E-6 L 0.03959 0.03172 " pathEditMode="relative" rAng="0" ptsTypes="AA">
                                      <p:cBhvr>
                                        <p:cTn id="176" dur="2000" fill="hold"/>
                                        <p:tgtEl>
                                          <p:spTgt spid="27667"/>
                                        </p:tgtEl>
                                        <p:attrNameLst>
                                          <p:attrName>ppt_x,ppt_y</p:attrName>
                                        </p:attrNameLst>
                                      </p:cBhvr>
                                      <p:rCtr x="2000" y="1600"/>
                                    </p:animMotion>
                                  </p:childTnLst>
                                </p:cTn>
                              </p:par>
                              <p:par>
                                <p:cTn id="177" presetID="56" presetClass="path" presetSubtype="0" accel="50000" decel="50000" fill="hold" grpId="1" nodeType="withEffect">
                                  <p:stCondLst>
                                    <p:cond delay="0"/>
                                  </p:stCondLst>
                                  <p:childTnLst>
                                    <p:animMotion origin="layout" path="M -2.77778E-6 -4.81481E-6 L -0.0158 0.15764 " pathEditMode="relative" rAng="0" ptsTypes="AA">
                                      <p:cBhvr>
                                        <p:cTn id="178" dur="2000" fill="hold"/>
                                        <p:tgtEl>
                                          <p:spTgt spid="27666"/>
                                        </p:tgtEl>
                                        <p:attrNameLst>
                                          <p:attrName>ppt_x,ppt_y</p:attrName>
                                        </p:attrNameLst>
                                      </p:cBhvr>
                                      <p:rCtr x="-400" y="7900"/>
                                    </p:animMotion>
                                  </p:childTnLst>
                                </p:cTn>
                              </p:par>
                              <p:par>
                                <p:cTn id="179" presetID="56" presetClass="path" presetSubtype="0" accel="50000" decel="50000" fill="hold" grpId="1" nodeType="withEffect">
                                  <p:stCondLst>
                                    <p:cond delay="0"/>
                                  </p:stCondLst>
                                  <p:childTnLst>
                                    <p:animMotion origin="layout" path="M 1.66667E-6 -4.81481E-6 L -0.06302 -0.13634 " pathEditMode="relative" rAng="0" ptsTypes="AA">
                                      <p:cBhvr>
                                        <p:cTn id="180" dur="2000" fill="hold"/>
                                        <p:tgtEl>
                                          <p:spTgt spid="27668"/>
                                        </p:tgtEl>
                                        <p:attrNameLst>
                                          <p:attrName>ppt_x,ppt_y</p:attrName>
                                        </p:attrNameLst>
                                      </p:cBhvr>
                                      <p:rCtr x="-2800" y="-6400"/>
                                    </p:animMotion>
                                  </p:childTnLst>
                                </p:cTn>
                              </p:par>
                            </p:childTnLst>
                          </p:cTn>
                        </p:par>
                        <p:par>
                          <p:cTn id="181" fill="hold" nodeType="afterGroup">
                            <p:stCondLst>
                              <p:cond delay="2000"/>
                            </p:stCondLst>
                            <p:childTnLst>
                              <p:par>
                                <p:cTn id="182" presetID="1" presetClass="exit" presetSubtype="0" fill="hold" grpId="2" nodeType="afterEffect">
                                  <p:stCondLst>
                                    <p:cond delay="0"/>
                                  </p:stCondLst>
                                  <p:childTnLst>
                                    <p:set>
                                      <p:cBhvr>
                                        <p:cTn id="183" dur="1" fill="hold">
                                          <p:stCondLst>
                                            <p:cond delay="0"/>
                                          </p:stCondLst>
                                        </p:cTn>
                                        <p:tgtEl>
                                          <p:spTgt spid="27664"/>
                                        </p:tgtEl>
                                        <p:attrNameLst>
                                          <p:attrName>style.visibility</p:attrName>
                                        </p:attrNameLst>
                                      </p:cBhvr>
                                      <p:to>
                                        <p:strVal val="hidden"/>
                                      </p:to>
                                    </p:set>
                                  </p:childTnLst>
                                </p:cTn>
                              </p:par>
                              <p:par>
                                <p:cTn id="184" presetID="1" presetClass="exit" presetSubtype="0" fill="hold" grpId="2" nodeType="withEffect">
                                  <p:stCondLst>
                                    <p:cond delay="0"/>
                                  </p:stCondLst>
                                  <p:childTnLst>
                                    <p:set>
                                      <p:cBhvr>
                                        <p:cTn id="185" dur="1" fill="hold">
                                          <p:stCondLst>
                                            <p:cond delay="0"/>
                                          </p:stCondLst>
                                        </p:cTn>
                                        <p:tgtEl>
                                          <p:spTgt spid="27666"/>
                                        </p:tgtEl>
                                        <p:attrNameLst>
                                          <p:attrName>style.visibility</p:attrName>
                                        </p:attrNameLst>
                                      </p:cBhvr>
                                      <p:to>
                                        <p:strVal val="hidden"/>
                                      </p:to>
                                    </p:set>
                                  </p:childTnLst>
                                </p:cTn>
                              </p:par>
                              <p:par>
                                <p:cTn id="186" presetID="1" presetClass="exit" presetSubtype="0" fill="hold" grpId="2" nodeType="withEffect">
                                  <p:stCondLst>
                                    <p:cond delay="0"/>
                                  </p:stCondLst>
                                  <p:childTnLst>
                                    <p:set>
                                      <p:cBhvr>
                                        <p:cTn id="187" dur="1" fill="hold">
                                          <p:stCondLst>
                                            <p:cond delay="0"/>
                                          </p:stCondLst>
                                        </p:cTn>
                                        <p:tgtEl>
                                          <p:spTgt spid="27667"/>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27677"/>
                                        </p:tgtEl>
                                        <p:attrNameLst>
                                          <p:attrName>style.visibility</p:attrName>
                                        </p:attrNameLst>
                                      </p:cBhvr>
                                      <p:to>
                                        <p:strVal val="hidden"/>
                                      </p:to>
                                    </p:set>
                                  </p:childTnLst>
                                </p:cTn>
                              </p:par>
                              <p:par>
                                <p:cTn id="190" presetID="1" presetClass="exit" presetSubtype="0" fill="hold" grpId="1" nodeType="withEffect">
                                  <p:stCondLst>
                                    <p:cond delay="0"/>
                                  </p:stCondLst>
                                  <p:childTnLst>
                                    <p:set>
                                      <p:cBhvr>
                                        <p:cTn id="191" dur="1" fill="hold">
                                          <p:stCondLst>
                                            <p:cond delay="0"/>
                                          </p:stCondLst>
                                        </p:cTn>
                                        <p:tgtEl>
                                          <p:spTgt spid="27678"/>
                                        </p:tgtEl>
                                        <p:attrNameLst>
                                          <p:attrName>style.visibility</p:attrName>
                                        </p:attrNameLst>
                                      </p:cBhvr>
                                      <p:to>
                                        <p:strVal val="hidden"/>
                                      </p:to>
                                    </p:set>
                                  </p:childTnLst>
                                </p:cTn>
                              </p:par>
                              <p:par>
                                <p:cTn id="192" presetID="1" presetClass="exit" presetSubtype="0" fill="hold" grpId="1" nodeType="withEffect">
                                  <p:stCondLst>
                                    <p:cond delay="0"/>
                                  </p:stCondLst>
                                  <p:childTnLst>
                                    <p:set>
                                      <p:cBhvr>
                                        <p:cTn id="193" dur="1" fill="hold">
                                          <p:stCondLst>
                                            <p:cond delay="0"/>
                                          </p:stCondLst>
                                        </p:cTn>
                                        <p:tgtEl>
                                          <p:spTgt spid="27681"/>
                                        </p:tgtEl>
                                        <p:attrNameLst>
                                          <p:attrName>style.visibility</p:attrName>
                                        </p:attrNameLst>
                                      </p:cBhvr>
                                      <p:to>
                                        <p:strVal val="hidden"/>
                                      </p:to>
                                    </p:set>
                                  </p:childTnLst>
                                </p:cTn>
                              </p:par>
                              <p:par>
                                <p:cTn id="194" presetID="1" presetClass="exit" presetSubtype="0" fill="hold" grpId="2" nodeType="withEffect">
                                  <p:stCondLst>
                                    <p:cond delay="0"/>
                                  </p:stCondLst>
                                  <p:childTnLst>
                                    <p:set>
                                      <p:cBhvr>
                                        <p:cTn id="195" dur="1" fill="hold">
                                          <p:stCondLst>
                                            <p:cond delay="0"/>
                                          </p:stCondLst>
                                        </p:cTn>
                                        <p:tgtEl>
                                          <p:spTgt spid="27665"/>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7679"/>
                                        </p:tgtEl>
                                        <p:attrNameLst>
                                          <p:attrName>style.visibility</p:attrName>
                                        </p:attrNameLst>
                                      </p:cBhvr>
                                      <p:to>
                                        <p:strVal val="hidden"/>
                                      </p:to>
                                    </p:set>
                                  </p:childTnLst>
                                </p:cTn>
                              </p:par>
                              <p:par>
                                <p:cTn id="198" presetID="1" presetClass="exit" presetSubtype="0" fill="hold" grpId="2" nodeType="withEffect">
                                  <p:stCondLst>
                                    <p:cond delay="0"/>
                                  </p:stCondLst>
                                  <p:childTnLst>
                                    <p:set>
                                      <p:cBhvr>
                                        <p:cTn id="199" dur="1" fill="hold">
                                          <p:stCondLst>
                                            <p:cond delay="0"/>
                                          </p:stCondLst>
                                        </p:cTn>
                                        <p:tgtEl>
                                          <p:spTgt spid="2766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27680"/>
                                        </p:tgtEl>
                                        <p:attrNameLst>
                                          <p:attrName>style.visibility</p:attrName>
                                        </p:attrNameLst>
                                      </p:cBhvr>
                                      <p:to>
                                        <p:strVal val="hidden"/>
                                      </p:to>
                                    </p:set>
                                  </p:childTnLst>
                                </p:cTn>
                              </p:par>
                              <p:par>
                                <p:cTn id="202" presetID="1" presetClass="exit" presetSubtype="0" fill="hold" grpId="1" nodeType="withEffect">
                                  <p:stCondLst>
                                    <p:cond delay="0"/>
                                  </p:stCondLst>
                                  <p:childTnLst>
                                    <p:set>
                                      <p:cBhvr>
                                        <p:cTn id="203" dur="1" fill="hold">
                                          <p:stCondLst>
                                            <p:cond delay="0"/>
                                          </p:stCondLst>
                                        </p:cTn>
                                        <p:tgtEl>
                                          <p:spTgt spid="27674"/>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27682"/>
                                        </p:tgtEl>
                                        <p:attrNameLst>
                                          <p:attrName>style.visibility</p:attrName>
                                        </p:attrNameLst>
                                      </p:cBhvr>
                                      <p:to>
                                        <p:strVal val="hidden"/>
                                      </p:to>
                                    </p:set>
                                  </p:childTnLst>
                                </p:cTn>
                              </p:par>
                              <p:par>
                                <p:cTn id="206" presetID="1" presetClass="exit" presetSubtype="0" fill="hold" grpId="2" nodeType="withEffect">
                                  <p:stCondLst>
                                    <p:cond delay="0"/>
                                  </p:stCondLst>
                                  <p:childTnLst>
                                    <p:set>
                                      <p:cBhvr>
                                        <p:cTn id="207" dur="1" fill="hold">
                                          <p:stCondLst>
                                            <p:cond delay="0"/>
                                          </p:stCondLst>
                                        </p:cTn>
                                        <p:tgtEl>
                                          <p:spTgt spid="27669"/>
                                        </p:tgtEl>
                                        <p:attrNameLst>
                                          <p:attrName>style.visibility</p:attrName>
                                        </p:attrNameLst>
                                      </p:cBhvr>
                                      <p:to>
                                        <p:strVal val="hidden"/>
                                      </p:to>
                                    </p:set>
                                  </p:childTnLst>
                                </p:cTn>
                              </p:par>
                              <p:par>
                                <p:cTn id="208" presetID="1" presetClass="entr" presetSubtype="0" fill="hold" grpId="0" nodeType="withEffect">
                                  <p:stCondLst>
                                    <p:cond delay="0"/>
                                  </p:stCondLst>
                                  <p:childTnLst>
                                    <p:set>
                                      <p:cBhvr>
                                        <p:cTn id="209" dur="1" fill="hold">
                                          <p:stCondLst>
                                            <p:cond delay="0"/>
                                          </p:stCondLst>
                                        </p:cTn>
                                        <p:tgtEl>
                                          <p:spTgt spid="27703"/>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27704"/>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27705"/>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27706"/>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27707"/>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27708"/>
                                        </p:tgtEl>
                                        <p:attrNameLst>
                                          <p:attrName>style.visibility</p:attrName>
                                        </p:attrNameLst>
                                      </p:cBhvr>
                                      <p:to>
                                        <p:strVal val="visible"/>
                                      </p:to>
                                    </p:set>
                                  </p:childTnLst>
                                </p:cTn>
                              </p:par>
                            </p:childTnLst>
                          </p:cTn>
                        </p:par>
                        <p:par>
                          <p:cTn id="220" fill="hold" nodeType="afterGroup">
                            <p:stCondLst>
                              <p:cond delay="2001"/>
                            </p:stCondLst>
                            <p:childTnLst>
                              <p:par>
                                <p:cTn id="221" presetID="1" presetClass="entr" presetSubtype="0" fill="hold" grpId="0" nodeType="afterEffect">
                                  <p:stCondLst>
                                    <p:cond delay="0"/>
                                  </p:stCondLst>
                                  <p:childTnLst>
                                    <p:set>
                                      <p:cBhvr>
                                        <p:cTn id="222" dur="1" fill="hold">
                                          <p:stCondLst>
                                            <p:cond delay="0"/>
                                          </p:stCondLst>
                                        </p:cTn>
                                        <p:tgtEl>
                                          <p:spTgt spid="27709"/>
                                        </p:tgtEl>
                                        <p:attrNameLst>
                                          <p:attrName>style.visibility</p:attrName>
                                        </p:attrNameLst>
                                      </p:cBhvr>
                                      <p:to>
                                        <p:strVal val="visible"/>
                                      </p:to>
                                    </p:se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27662"/>
                                        </p:tgtEl>
                                        <p:attrNameLst>
                                          <p:attrName>style.visibility</p:attrName>
                                        </p:attrNameLst>
                                      </p:cBhvr>
                                      <p:to>
                                        <p:strVal val="hidden"/>
                                      </p:to>
                                    </p:set>
                                  </p:childTnLst>
                                </p:cTn>
                              </p:par>
                              <p:par>
                                <p:cTn id="227" presetID="1" presetClass="exit" presetSubtype="0" fill="hold" grpId="1" nodeType="withEffect">
                                  <p:stCondLst>
                                    <p:cond delay="0"/>
                                  </p:stCondLst>
                                  <p:childTnLst>
                                    <p:set>
                                      <p:cBhvr>
                                        <p:cTn id="228" dur="1" fill="hold">
                                          <p:stCondLst>
                                            <p:cond delay="0"/>
                                          </p:stCondLst>
                                        </p:cTn>
                                        <p:tgtEl>
                                          <p:spTgt spid="27661"/>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27658"/>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27652"/>
                                        </p:tgtEl>
                                        <p:attrNameLst>
                                          <p:attrName>style.visibility</p:attrName>
                                        </p:attrNameLst>
                                      </p:cBhvr>
                                      <p:to>
                                        <p:strVal val="hidden"/>
                                      </p:to>
                                    </p:set>
                                  </p:childTnLst>
                                </p:cTn>
                              </p:par>
                              <p:par>
                                <p:cTn id="233" presetID="1" presetClass="exit" presetSubtype="0" fill="hold" grpId="1" nodeType="withEffect">
                                  <p:stCondLst>
                                    <p:cond delay="0"/>
                                  </p:stCondLst>
                                  <p:childTnLst>
                                    <p:set>
                                      <p:cBhvr>
                                        <p:cTn id="234" dur="1" fill="hold">
                                          <p:stCondLst>
                                            <p:cond delay="0"/>
                                          </p:stCondLst>
                                        </p:cTn>
                                        <p:tgtEl>
                                          <p:spTgt spid="27659"/>
                                        </p:tgtEl>
                                        <p:attrNameLst>
                                          <p:attrName>style.visibility</p:attrName>
                                        </p:attrNameLst>
                                      </p:cBhvr>
                                      <p:to>
                                        <p:strVal val="hidden"/>
                                      </p:to>
                                    </p:set>
                                  </p:childTnLst>
                                </p:cTn>
                              </p:par>
                              <p:par>
                                <p:cTn id="235" presetID="1" presetClass="exit" presetSubtype="0" fill="hold" grpId="1" nodeType="withEffect">
                                  <p:stCondLst>
                                    <p:cond delay="0"/>
                                  </p:stCondLst>
                                  <p:childTnLst>
                                    <p:set>
                                      <p:cBhvr>
                                        <p:cTn id="236" dur="1" fill="hold">
                                          <p:stCondLst>
                                            <p:cond delay="0"/>
                                          </p:stCondLst>
                                        </p:cTn>
                                        <p:tgtEl>
                                          <p:spTgt spid="27660"/>
                                        </p:tgtEl>
                                        <p:attrNameLst>
                                          <p:attrName>style.visibility</p:attrName>
                                        </p:attrNameLst>
                                      </p:cBhvr>
                                      <p:to>
                                        <p:strVal val="hidden"/>
                                      </p:to>
                                    </p:set>
                                  </p:childTnLst>
                                </p:cTn>
                              </p:par>
                            </p:childTnLst>
                          </p:cTn>
                        </p:par>
                        <p:par>
                          <p:cTn id="237" fill="hold" nodeType="afterGroup">
                            <p:stCondLst>
                              <p:cond delay="1"/>
                            </p:stCondLst>
                            <p:childTnLst>
                              <p:par>
                                <p:cTn id="238" presetID="20" presetClass="entr" presetSubtype="0" fill="hold" grpId="0" nodeType="afterEffect">
                                  <p:stCondLst>
                                    <p:cond delay="0"/>
                                  </p:stCondLst>
                                  <p:childTnLst>
                                    <p:set>
                                      <p:cBhvr>
                                        <p:cTn id="239" dur="1" fill="hold">
                                          <p:stCondLst>
                                            <p:cond delay="0"/>
                                          </p:stCondLst>
                                        </p:cTn>
                                        <p:tgtEl>
                                          <p:spTgt spid="27657"/>
                                        </p:tgtEl>
                                        <p:attrNameLst>
                                          <p:attrName>style.visibility</p:attrName>
                                        </p:attrNameLst>
                                      </p:cBhvr>
                                      <p:to>
                                        <p:strVal val="visible"/>
                                      </p:to>
                                    </p:set>
                                    <p:animEffect transition="in" filter="wedge">
                                      <p:cBhvr>
                                        <p:cTn id="240" dur="500"/>
                                        <p:tgtEl>
                                          <p:spTgt spid="27657"/>
                                        </p:tgtEl>
                                      </p:cBhvr>
                                    </p:animEffect>
                                  </p:childTnLst>
                                </p:cTn>
                              </p:par>
                            </p:childTnLst>
                          </p:cTn>
                        </p:par>
                        <p:par>
                          <p:cTn id="241" fill="hold" nodeType="afterGroup">
                            <p:stCondLst>
                              <p:cond delay="501"/>
                            </p:stCondLst>
                            <p:childTnLst>
                              <p:par>
                                <p:cTn id="242" presetID="20" presetClass="entr" presetSubtype="0" fill="hold" grpId="0" nodeType="afterEffect">
                                  <p:stCondLst>
                                    <p:cond delay="0"/>
                                  </p:stCondLst>
                                  <p:childTnLst>
                                    <p:set>
                                      <p:cBhvr>
                                        <p:cTn id="243" dur="1" fill="hold">
                                          <p:stCondLst>
                                            <p:cond delay="0"/>
                                          </p:stCondLst>
                                        </p:cTn>
                                        <p:tgtEl>
                                          <p:spTgt spid="27653"/>
                                        </p:tgtEl>
                                        <p:attrNameLst>
                                          <p:attrName>style.visibility</p:attrName>
                                        </p:attrNameLst>
                                      </p:cBhvr>
                                      <p:to>
                                        <p:strVal val="visible"/>
                                      </p:to>
                                    </p:set>
                                    <p:animEffect transition="in" filter="wedge">
                                      <p:cBhvr>
                                        <p:cTn id="244" dur="500"/>
                                        <p:tgtEl>
                                          <p:spTgt spid="27653"/>
                                        </p:tgtEl>
                                      </p:cBhvr>
                                    </p:animEffect>
                                  </p:childTnLst>
                                </p:cTn>
                              </p:par>
                            </p:childTnLst>
                          </p:cTn>
                        </p:par>
                        <p:par>
                          <p:cTn id="245" fill="hold" nodeType="afterGroup">
                            <p:stCondLst>
                              <p:cond delay="1001"/>
                            </p:stCondLst>
                            <p:childTnLst>
                              <p:par>
                                <p:cTn id="246" presetID="20" presetClass="entr" presetSubtype="0" fill="hold" grpId="0" nodeType="afterEffect">
                                  <p:stCondLst>
                                    <p:cond delay="0"/>
                                  </p:stCondLst>
                                  <p:childTnLst>
                                    <p:set>
                                      <p:cBhvr>
                                        <p:cTn id="247" dur="1" fill="hold">
                                          <p:stCondLst>
                                            <p:cond delay="0"/>
                                          </p:stCondLst>
                                        </p:cTn>
                                        <p:tgtEl>
                                          <p:spTgt spid="27654"/>
                                        </p:tgtEl>
                                        <p:attrNameLst>
                                          <p:attrName>style.visibility</p:attrName>
                                        </p:attrNameLst>
                                      </p:cBhvr>
                                      <p:to>
                                        <p:strVal val="visible"/>
                                      </p:to>
                                    </p:set>
                                    <p:animEffect transition="in" filter="wedge">
                                      <p:cBhvr>
                                        <p:cTn id="248" dur="500"/>
                                        <p:tgtEl>
                                          <p:spTgt spid="27654"/>
                                        </p:tgtEl>
                                      </p:cBhvr>
                                    </p:animEffect>
                                  </p:childTnLst>
                                </p:cTn>
                              </p:par>
                            </p:childTnLst>
                          </p:cTn>
                        </p:par>
                        <p:par>
                          <p:cTn id="249" fill="hold" nodeType="afterGroup">
                            <p:stCondLst>
                              <p:cond delay="1501"/>
                            </p:stCondLst>
                            <p:childTnLst>
                              <p:par>
                                <p:cTn id="250" presetID="20" presetClass="entr" presetSubtype="0" fill="hold" grpId="0" nodeType="afterEffect">
                                  <p:stCondLst>
                                    <p:cond delay="0"/>
                                  </p:stCondLst>
                                  <p:childTnLst>
                                    <p:set>
                                      <p:cBhvr>
                                        <p:cTn id="251" dur="1" fill="hold">
                                          <p:stCondLst>
                                            <p:cond delay="0"/>
                                          </p:stCondLst>
                                        </p:cTn>
                                        <p:tgtEl>
                                          <p:spTgt spid="27655"/>
                                        </p:tgtEl>
                                        <p:attrNameLst>
                                          <p:attrName>style.visibility</p:attrName>
                                        </p:attrNameLst>
                                      </p:cBhvr>
                                      <p:to>
                                        <p:strVal val="visible"/>
                                      </p:to>
                                    </p:set>
                                    <p:animEffect transition="in" filter="wedge">
                                      <p:cBhvr>
                                        <p:cTn id="252" dur="500"/>
                                        <p:tgtEl>
                                          <p:spTgt spid="27655"/>
                                        </p:tgtEl>
                                      </p:cBhvr>
                                    </p:animEffect>
                                  </p:childTnLst>
                                </p:cTn>
                              </p:par>
                            </p:childTnLst>
                          </p:cTn>
                        </p:par>
                        <p:par>
                          <p:cTn id="253" fill="hold" nodeType="afterGroup">
                            <p:stCondLst>
                              <p:cond delay="2001"/>
                            </p:stCondLst>
                            <p:childTnLst>
                              <p:par>
                                <p:cTn id="254" presetID="20" presetClass="entr" presetSubtype="0" fill="hold" grpId="0" nodeType="afterEffect">
                                  <p:stCondLst>
                                    <p:cond delay="0"/>
                                  </p:stCondLst>
                                  <p:childTnLst>
                                    <p:set>
                                      <p:cBhvr>
                                        <p:cTn id="255" dur="1" fill="hold">
                                          <p:stCondLst>
                                            <p:cond delay="0"/>
                                          </p:stCondLst>
                                        </p:cTn>
                                        <p:tgtEl>
                                          <p:spTgt spid="27656"/>
                                        </p:tgtEl>
                                        <p:attrNameLst>
                                          <p:attrName>style.visibility</p:attrName>
                                        </p:attrNameLst>
                                      </p:cBhvr>
                                      <p:to>
                                        <p:strVal val="visible"/>
                                      </p:to>
                                    </p:set>
                                    <p:animEffect transition="in" filter="wedge">
                                      <p:cBhvr>
                                        <p:cTn id="256" dur="500"/>
                                        <p:tgtEl>
                                          <p:spTgt spid="27656"/>
                                        </p:tgtEl>
                                      </p:cBhvr>
                                    </p:animEffect>
                                  </p:childTnLst>
                                </p:cTn>
                              </p:par>
                            </p:childTnLst>
                          </p:cTn>
                        </p:par>
                        <p:par>
                          <p:cTn id="257" fill="hold" nodeType="afterGroup">
                            <p:stCondLst>
                              <p:cond delay="2501"/>
                            </p:stCondLst>
                            <p:childTnLst>
                              <p:par>
                                <p:cTn id="258" presetID="20" presetClass="entr" presetSubtype="0" fill="hold" grpId="0" nodeType="afterEffect">
                                  <p:stCondLst>
                                    <p:cond delay="0"/>
                                  </p:stCondLst>
                                  <p:childTnLst>
                                    <p:set>
                                      <p:cBhvr>
                                        <p:cTn id="259" dur="1" fill="hold">
                                          <p:stCondLst>
                                            <p:cond delay="0"/>
                                          </p:stCondLst>
                                        </p:cTn>
                                        <p:tgtEl>
                                          <p:spTgt spid="27651"/>
                                        </p:tgtEl>
                                        <p:attrNameLst>
                                          <p:attrName>style.visibility</p:attrName>
                                        </p:attrNameLst>
                                      </p:cBhvr>
                                      <p:to>
                                        <p:strVal val="visible"/>
                                      </p:to>
                                    </p:set>
                                    <p:animEffect transition="in" filter="wedge">
                                      <p:cBhvr>
                                        <p:cTn id="260" dur="500"/>
                                        <p:tgtEl>
                                          <p:spTgt spid="27651"/>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27711"/>
                                        </p:tgtEl>
                                        <p:attrNameLst>
                                          <p:attrName>style.visibility</p:attrName>
                                        </p:attrNameLst>
                                      </p:cBhvr>
                                      <p:to>
                                        <p:strVal val="visible"/>
                                      </p:to>
                                    </p:set>
                                    <p:animEffect transition="in" filter="fade">
                                      <p:cBhvr>
                                        <p:cTn id="263" dur="500"/>
                                        <p:tgtEl>
                                          <p:spTgt spid="27711"/>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27712"/>
                                        </p:tgtEl>
                                        <p:attrNameLst>
                                          <p:attrName>style.visibility</p:attrName>
                                        </p:attrNameLst>
                                      </p:cBhvr>
                                      <p:to>
                                        <p:strVal val="visible"/>
                                      </p:to>
                                    </p:set>
                                    <p:animEffect transition="in" filter="fade">
                                      <p:cBhvr>
                                        <p:cTn id="266" dur="500"/>
                                        <p:tgtEl>
                                          <p:spTgt spid="27712"/>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27713"/>
                                        </p:tgtEl>
                                        <p:attrNameLst>
                                          <p:attrName>style.visibility</p:attrName>
                                        </p:attrNameLst>
                                      </p:cBhvr>
                                      <p:to>
                                        <p:strVal val="visible"/>
                                      </p:to>
                                    </p:set>
                                    <p:animEffect transition="in" filter="fade">
                                      <p:cBhvr>
                                        <p:cTn id="269" dur="500"/>
                                        <p:tgtEl>
                                          <p:spTgt spid="27713"/>
                                        </p:tgtEl>
                                      </p:cBhvr>
                                    </p:animEffect>
                                  </p:childTnLst>
                                </p:cTn>
                              </p:par>
                              <p:par>
                                <p:cTn id="270" presetID="10" presetClass="entr" presetSubtype="0" fill="hold" grpId="0" nodeType="withEffect">
                                  <p:stCondLst>
                                    <p:cond delay="0"/>
                                  </p:stCondLst>
                                  <p:childTnLst>
                                    <p:set>
                                      <p:cBhvr>
                                        <p:cTn id="271" dur="1" fill="hold">
                                          <p:stCondLst>
                                            <p:cond delay="0"/>
                                          </p:stCondLst>
                                        </p:cTn>
                                        <p:tgtEl>
                                          <p:spTgt spid="27714"/>
                                        </p:tgtEl>
                                        <p:attrNameLst>
                                          <p:attrName>style.visibility</p:attrName>
                                        </p:attrNameLst>
                                      </p:cBhvr>
                                      <p:to>
                                        <p:strVal val="visible"/>
                                      </p:to>
                                    </p:set>
                                    <p:animEffect transition="in" filter="fade">
                                      <p:cBhvr>
                                        <p:cTn id="272" dur="500"/>
                                        <p:tgtEl>
                                          <p:spTgt spid="27714"/>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27715"/>
                                        </p:tgtEl>
                                        <p:attrNameLst>
                                          <p:attrName>style.visibility</p:attrName>
                                        </p:attrNameLst>
                                      </p:cBhvr>
                                      <p:to>
                                        <p:strVal val="visible"/>
                                      </p:to>
                                    </p:set>
                                    <p:animEffect transition="in" filter="fade">
                                      <p:cBhvr>
                                        <p:cTn id="275" dur="500"/>
                                        <p:tgtEl>
                                          <p:spTgt spid="27715"/>
                                        </p:tgtEl>
                                      </p:cBhvr>
                                    </p:animEffect>
                                  </p:childTnLst>
                                </p:cTn>
                              </p:par>
                            </p:childTnLst>
                          </p:cTn>
                        </p:par>
                        <p:par>
                          <p:cTn id="276" fill="hold" nodeType="afterGroup">
                            <p:stCondLst>
                              <p:cond delay="3001"/>
                            </p:stCondLst>
                            <p:childTnLst>
                              <p:par>
                                <p:cTn id="277" presetID="22" presetClass="entr" presetSubtype="8" fill="hold" nodeType="afterEffect">
                                  <p:stCondLst>
                                    <p:cond delay="0"/>
                                  </p:stCondLst>
                                  <p:childTnLst>
                                    <p:set>
                                      <p:cBhvr>
                                        <p:cTn id="278" dur="1" fill="hold">
                                          <p:stCondLst>
                                            <p:cond delay="0"/>
                                          </p:stCondLst>
                                        </p:cTn>
                                        <p:tgtEl>
                                          <p:spTgt spid="27719"/>
                                        </p:tgtEl>
                                        <p:attrNameLst>
                                          <p:attrName>style.visibility</p:attrName>
                                        </p:attrNameLst>
                                      </p:cBhvr>
                                      <p:to>
                                        <p:strVal val="visible"/>
                                      </p:to>
                                    </p:set>
                                    <p:animEffect transition="in" filter="wipe(left)">
                                      <p:cBhvr>
                                        <p:cTn id="279" dur="500"/>
                                        <p:tgtEl>
                                          <p:spTgt spid="27719"/>
                                        </p:tgtEl>
                                      </p:cBhvr>
                                    </p:animEffect>
                                  </p:childTnLst>
                                </p:cTn>
                              </p:par>
                              <p:par>
                                <p:cTn id="280" presetID="22" presetClass="entr" presetSubtype="8" fill="hold" nodeType="withEffect">
                                  <p:stCondLst>
                                    <p:cond delay="0"/>
                                  </p:stCondLst>
                                  <p:childTnLst>
                                    <p:set>
                                      <p:cBhvr>
                                        <p:cTn id="281" dur="1" fill="hold">
                                          <p:stCondLst>
                                            <p:cond delay="0"/>
                                          </p:stCondLst>
                                        </p:cTn>
                                        <p:tgtEl>
                                          <p:spTgt spid="27716"/>
                                        </p:tgtEl>
                                        <p:attrNameLst>
                                          <p:attrName>style.visibility</p:attrName>
                                        </p:attrNameLst>
                                      </p:cBhvr>
                                      <p:to>
                                        <p:strVal val="visible"/>
                                      </p:to>
                                    </p:set>
                                    <p:animEffect transition="in" filter="wipe(left)">
                                      <p:cBhvr>
                                        <p:cTn id="282" dur="500"/>
                                        <p:tgtEl>
                                          <p:spTgt spid="27716"/>
                                        </p:tgtEl>
                                      </p:cBhvr>
                                    </p:animEffect>
                                  </p:childTnLst>
                                </p:cTn>
                              </p:par>
                              <p:par>
                                <p:cTn id="283" presetID="22" presetClass="entr" presetSubtype="8" fill="hold" nodeType="withEffect">
                                  <p:stCondLst>
                                    <p:cond delay="0"/>
                                  </p:stCondLst>
                                  <p:childTnLst>
                                    <p:set>
                                      <p:cBhvr>
                                        <p:cTn id="284" dur="1" fill="hold">
                                          <p:stCondLst>
                                            <p:cond delay="0"/>
                                          </p:stCondLst>
                                        </p:cTn>
                                        <p:tgtEl>
                                          <p:spTgt spid="27723"/>
                                        </p:tgtEl>
                                        <p:attrNameLst>
                                          <p:attrName>style.visibility</p:attrName>
                                        </p:attrNameLst>
                                      </p:cBhvr>
                                      <p:to>
                                        <p:strVal val="visible"/>
                                      </p:to>
                                    </p:set>
                                    <p:animEffect transition="in" filter="wipe(left)">
                                      <p:cBhvr>
                                        <p:cTn id="285" dur="500"/>
                                        <p:tgtEl>
                                          <p:spTgt spid="27723"/>
                                        </p:tgtEl>
                                      </p:cBhvr>
                                    </p:animEffect>
                                  </p:childTnLst>
                                </p:cTn>
                              </p:par>
                              <p:par>
                                <p:cTn id="286" presetID="22" presetClass="entr" presetSubtype="1" fill="hold" nodeType="withEffect">
                                  <p:stCondLst>
                                    <p:cond delay="0"/>
                                  </p:stCondLst>
                                  <p:childTnLst>
                                    <p:set>
                                      <p:cBhvr>
                                        <p:cTn id="287" dur="1" fill="hold">
                                          <p:stCondLst>
                                            <p:cond delay="0"/>
                                          </p:stCondLst>
                                        </p:cTn>
                                        <p:tgtEl>
                                          <p:spTgt spid="27726"/>
                                        </p:tgtEl>
                                        <p:attrNameLst>
                                          <p:attrName>style.visibility</p:attrName>
                                        </p:attrNameLst>
                                      </p:cBhvr>
                                      <p:to>
                                        <p:strVal val="visible"/>
                                      </p:to>
                                    </p:set>
                                    <p:animEffect transition="in" filter="wipe(up)">
                                      <p:cBhvr>
                                        <p:cTn id="288" dur="500"/>
                                        <p:tgtEl>
                                          <p:spTgt spid="27726"/>
                                        </p:tgtEl>
                                      </p:cBhvr>
                                    </p:animEffect>
                                  </p:childTnLst>
                                </p:cTn>
                              </p:par>
                              <p:par>
                                <p:cTn id="289" presetID="22" presetClass="entr" presetSubtype="4" fill="hold" nodeType="withEffect">
                                  <p:stCondLst>
                                    <p:cond delay="0"/>
                                  </p:stCondLst>
                                  <p:childTnLst>
                                    <p:set>
                                      <p:cBhvr>
                                        <p:cTn id="290" dur="1" fill="hold">
                                          <p:stCondLst>
                                            <p:cond delay="0"/>
                                          </p:stCondLst>
                                        </p:cTn>
                                        <p:tgtEl>
                                          <p:spTgt spid="27729"/>
                                        </p:tgtEl>
                                        <p:attrNameLst>
                                          <p:attrName>style.visibility</p:attrName>
                                        </p:attrNameLst>
                                      </p:cBhvr>
                                      <p:to>
                                        <p:strVal val="visible"/>
                                      </p:to>
                                    </p:set>
                                    <p:animEffect transition="in" filter="wipe(down)">
                                      <p:cBhvr>
                                        <p:cTn id="291" dur="500"/>
                                        <p:tgtEl>
                                          <p:spTgt spid="27729"/>
                                        </p:tgtEl>
                                      </p:cBhvr>
                                    </p:animEffect>
                                  </p:childTnLst>
                                </p:cTn>
                              </p:par>
                              <p:par>
                                <p:cTn id="292" presetID="22" presetClass="entr" presetSubtype="4" fill="hold" nodeType="withEffect">
                                  <p:stCondLst>
                                    <p:cond delay="0"/>
                                  </p:stCondLst>
                                  <p:childTnLst>
                                    <p:set>
                                      <p:cBhvr>
                                        <p:cTn id="293" dur="1" fill="hold">
                                          <p:stCondLst>
                                            <p:cond delay="0"/>
                                          </p:stCondLst>
                                        </p:cTn>
                                        <p:tgtEl>
                                          <p:spTgt spid="27733"/>
                                        </p:tgtEl>
                                        <p:attrNameLst>
                                          <p:attrName>style.visibility</p:attrName>
                                        </p:attrNameLst>
                                      </p:cBhvr>
                                      <p:to>
                                        <p:strVal val="visible"/>
                                      </p:to>
                                    </p:set>
                                    <p:animEffect transition="in" filter="wipe(down)">
                                      <p:cBhvr>
                                        <p:cTn id="294" dur="500"/>
                                        <p:tgtEl>
                                          <p:spTgt spid="27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nimBg="1"/>
      <p:bldP spid="27651" grpId="0" animBg="1" autoUpdateAnimBg="0"/>
      <p:bldP spid="27652" grpId="0" animBg="1" autoUpdateAnimBg="0"/>
      <p:bldP spid="27652" grpId="1" animBg="1" autoUpdateAnimBg="0"/>
      <p:bldP spid="27653" grpId="0" animBg="1" autoUpdateAnimBg="0"/>
      <p:bldP spid="27654" grpId="0" animBg="1" autoUpdateAnimBg="0"/>
      <p:bldP spid="27655" grpId="0" animBg="1" autoUpdateAnimBg="0"/>
      <p:bldP spid="27656" grpId="0" animBg="1" autoUpdateAnimBg="0"/>
      <p:bldP spid="27657" grpId="0" animBg="1" autoUpdateAnimBg="0"/>
      <p:bldP spid="27658" grpId="0" animBg="1"/>
      <p:bldP spid="27658" grpId="1" animBg="1"/>
      <p:bldP spid="27659" grpId="0" animBg="1"/>
      <p:bldP spid="27659" grpId="1" animBg="1"/>
      <p:bldP spid="27660" grpId="0" animBg="1"/>
      <p:bldP spid="27660" grpId="1" animBg="1"/>
      <p:bldP spid="27661" grpId="0" animBg="1"/>
      <p:bldP spid="27661" grpId="1" animBg="1"/>
      <p:bldP spid="27662" grpId="0" animBg="1"/>
      <p:bldP spid="27662" grpId="1" animBg="1"/>
      <p:bldP spid="27663" grpId="0" bldLvl="0"/>
      <p:bldP spid="27664" grpId="0" animBg="1"/>
      <p:bldP spid="27664" grpId="1" animBg="1"/>
      <p:bldP spid="27664" grpId="2" animBg="1"/>
      <p:bldP spid="27665" grpId="0" animBg="1"/>
      <p:bldP spid="27665" grpId="1" animBg="1"/>
      <p:bldP spid="27665" grpId="2" animBg="1"/>
      <p:bldP spid="27666" grpId="0" animBg="1"/>
      <p:bldP spid="27666" grpId="1" animBg="1"/>
      <p:bldP spid="27666" grpId="2" animBg="1"/>
      <p:bldP spid="27667" grpId="0" animBg="1"/>
      <p:bldP spid="27667" grpId="1" animBg="1"/>
      <p:bldP spid="27667" grpId="2" animBg="1"/>
      <p:bldP spid="27668" grpId="0" animBg="1"/>
      <p:bldP spid="27668" grpId="1" animBg="1"/>
      <p:bldP spid="27668" grpId="2" animBg="1"/>
      <p:bldP spid="27669" grpId="0" animBg="1"/>
      <p:bldP spid="27669" grpId="1" animBg="1"/>
      <p:bldP spid="27669" grpId="2" animBg="1"/>
      <p:bldP spid="27671" grpId="0" animBg="1" autoUpdateAnimBg="0"/>
      <p:bldP spid="27672" grpId="0" autoUpdateAnimBg="0"/>
      <p:bldP spid="27673" grpId="0" autoUpdateAnimBg="0"/>
      <p:bldP spid="27674" grpId="0" animBg="1"/>
      <p:bldP spid="27674" grpId="1" animBg="1"/>
      <p:bldP spid="27675" grpId="0" animBg="1"/>
      <p:bldP spid="27676" grpId="0" autoUpdateAnimBg="0"/>
      <p:bldP spid="27677" grpId="0" animBg="1"/>
      <p:bldP spid="27677" grpId="1" animBg="1"/>
      <p:bldP spid="27678" grpId="0" animBg="1"/>
      <p:bldP spid="27678" grpId="1" animBg="1"/>
      <p:bldP spid="27679" grpId="0" animBg="1"/>
      <p:bldP spid="27679" grpId="1" animBg="1"/>
      <p:bldP spid="27680" grpId="0" animBg="1"/>
      <p:bldP spid="27680" grpId="1" animBg="1"/>
      <p:bldP spid="27681" grpId="0" animBg="1"/>
      <p:bldP spid="27681" grpId="1" animBg="1"/>
      <p:bldP spid="27682" grpId="0" animBg="1"/>
      <p:bldP spid="27682" grpId="1" animBg="1"/>
      <p:bldP spid="27683" grpId="0" animBg="1"/>
      <p:bldP spid="27684" grpId="0" autoUpdateAnimBg="0"/>
      <p:bldP spid="27685" grpId="0" autoUpdateAnimBg="0"/>
      <p:bldP spid="27685" grpId="1" autoUpdateAnimBg="0"/>
      <p:bldP spid="27686" grpId="0" autoUpdateAnimBg="0"/>
      <p:bldP spid="27686" grpId="1" autoUpdateAnimBg="0"/>
      <p:bldP spid="27687" grpId="0" animBg="1"/>
      <p:bldP spid="27687" grpId="1" animBg="1"/>
      <p:bldP spid="27703" grpId="0" animBg="1" autoUpdateAnimBg="0"/>
      <p:bldP spid="27704" grpId="0" animBg="1" autoUpdateAnimBg="0"/>
      <p:bldP spid="27705" grpId="0" animBg="1" autoUpdateAnimBg="0"/>
      <p:bldP spid="27706" grpId="0" animBg="1" autoUpdateAnimBg="0"/>
      <p:bldP spid="27707" grpId="0" animBg="1" autoUpdateAnimBg="0"/>
      <p:bldP spid="27708" grpId="0" animBg="1" autoUpdateAnimBg="0"/>
      <p:bldP spid="27709" grpId="0" animBg="1"/>
      <p:bldP spid="27710" grpId="0" animBg="1"/>
      <p:bldP spid="27710" grpId="1" animBg="1"/>
      <p:bldP spid="27711" grpId="0" animBg="1"/>
      <p:bldP spid="27712" grpId="0" animBg="1"/>
      <p:bldP spid="27713" grpId="0" animBg="1"/>
      <p:bldP spid="27714" grpId="0" animBg="1"/>
      <p:bldP spid="277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zh-CN" sz="2400" b="1" dirty="0">
                <a:ea typeface="楷体_GB2312" pitchFamily="1" charset="-122"/>
              </a:rPr>
              <a:t>粒子群</a:t>
            </a:r>
            <a:r>
              <a:rPr lang="zh-CN" altLang="zh-CN" sz="2400" b="1" dirty="0">
                <a:latin typeface="Times New Roman" panose="02020603050405020304" pitchFamily="18" charset="0"/>
                <a:ea typeface="楷体_GB2312" pitchFamily="1" charset="-122"/>
              </a:rPr>
              <a:t>算法</a:t>
            </a:r>
            <a:r>
              <a:rPr lang="zh-CN" altLang="en-US" sz="2400" b="1" dirty="0">
                <a:latin typeface="Times New Roman" panose="02020603050405020304" pitchFamily="18" charset="0"/>
                <a:ea typeface="楷体_GB2312" pitchFamily="1" charset="-122"/>
              </a:rPr>
              <a:t>应用</a:t>
            </a:r>
            <a:r>
              <a:rPr lang="zh-CN" altLang="zh-CN" sz="2400" b="1" dirty="0">
                <a:latin typeface="Times New Roman" panose="02020603050405020304" pitchFamily="18" charset="0"/>
                <a:ea typeface="楷体_GB2312" pitchFamily="1" charset="-122"/>
              </a:rPr>
              <a:t>示例    </a:t>
            </a:r>
            <a:endParaRPr lang="zh-CN" altLang="en-US" sz="2400" dirty="0"/>
          </a:p>
          <a:p>
            <a:pPr>
              <a:lnSpc>
                <a:spcPct val="150000"/>
              </a:lnSpc>
            </a:pPr>
            <a:endParaRPr lang="zh-CN" altLang="en-US" sz="2400" dirty="0"/>
          </a:p>
        </p:txBody>
      </p:sp>
      <p:sp>
        <p:nvSpPr>
          <p:cNvPr id="3" name="标题 2"/>
          <p:cNvSpPr>
            <a:spLocks noGrp="1"/>
          </p:cNvSpPr>
          <p:nvPr>
            <p:ph type="title"/>
          </p:nvPr>
        </p:nvSpPr>
        <p:spPr/>
        <p:txBody>
          <a:bodyPr/>
          <a:lstStyle/>
          <a:p>
            <a:r>
              <a:rPr lang="zh-CN" altLang="en-US" dirty="0"/>
              <a:t>粒子群算法</a:t>
            </a:r>
          </a:p>
        </p:txBody>
      </p:sp>
      <p:sp>
        <p:nvSpPr>
          <p:cNvPr id="4" name="文本框 3"/>
          <p:cNvSpPr txBox="1"/>
          <p:nvPr/>
        </p:nvSpPr>
        <p:spPr>
          <a:xfrm>
            <a:off x="1453381" y="1433310"/>
            <a:ext cx="3054041" cy="830997"/>
          </a:xfrm>
          <a:prstGeom prst="rect">
            <a:avLst/>
          </a:prstGeom>
          <a:noFill/>
        </p:spPr>
        <p:txBody>
          <a:bodyPr wrap="none" rtlCol="0">
            <a:spAutoFit/>
          </a:bodyPr>
          <a:lstStyle/>
          <a:p>
            <a:r>
              <a:rPr lang="zh-CN" altLang="en-US" sz="2400" dirty="0"/>
              <a:t>例</a:t>
            </a:r>
            <a:r>
              <a:rPr lang="en-US" altLang="zh-CN" sz="2400" dirty="0"/>
              <a:t>1</a:t>
            </a:r>
            <a:r>
              <a:rPr lang="zh-CN" altLang="en-US" sz="2400" dirty="0"/>
              <a:t>：</a:t>
            </a:r>
            <a:r>
              <a:rPr lang="en-US" altLang="zh-CN" sz="2400" dirty="0"/>
              <a:t>min f(x)=X</a:t>
            </a:r>
            <a:r>
              <a:rPr lang="en-US" altLang="zh-CN" sz="2400" baseline="30000" dirty="0"/>
              <a:t>2</a:t>
            </a:r>
            <a:r>
              <a:rPr lang="en-US" altLang="zh-CN" sz="2400" dirty="0"/>
              <a:t>-4X+3</a:t>
            </a:r>
          </a:p>
          <a:p>
            <a:endParaRPr lang="zh-CN" altLang="en-US" sz="2400" dirty="0"/>
          </a:p>
        </p:txBody>
      </p:sp>
      <p:sp>
        <p:nvSpPr>
          <p:cNvPr id="5" name="文本框 4"/>
          <p:cNvSpPr txBox="1"/>
          <p:nvPr/>
        </p:nvSpPr>
        <p:spPr>
          <a:xfrm>
            <a:off x="2203189" y="2044751"/>
            <a:ext cx="4807726" cy="1015663"/>
          </a:xfrm>
          <a:prstGeom prst="rect">
            <a:avLst/>
          </a:prstGeom>
          <a:noFill/>
        </p:spPr>
        <p:txBody>
          <a:bodyPr wrap="none" rtlCol="0">
            <a:spAutoFit/>
          </a:bodyPr>
          <a:lstStyle/>
          <a:p>
            <a:r>
              <a:rPr lang="zh-CN" altLang="en-US" sz="2000" dirty="0"/>
              <a:t>解</a:t>
            </a:r>
            <a:r>
              <a:rPr lang="en-US" altLang="zh-CN" sz="2000" dirty="0"/>
              <a:t>:</a:t>
            </a:r>
            <a:r>
              <a:rPr lang="zh-CN" altLang="en-US" sz="2000" dirty="0"/>
              <a:t>算法相关设计如下：</a:t>
            </a:r>
            <a:endParaRPr lang="en-US" altLang="zh-CN" sz="2000" dirty="0"/>
          </a:p>
          <a:p>
            <a:pPr marL="342900" indent="-342900">
              <a:buFont typeface="Arial" panose="020B0604020202020204" pitchFamily="34" charset="0"/>
              <a:buChar char="•"/>
            </a:pPr>
            <a:r>
              <a:rPr lang="zh-CN" altLang="en-US" sz="2000" dirty="0"/>
              <a:t>初始化：</a:t>
            </a:r>
            <a:endParaRPr lang="en-US" altLang="zh-CN" sz="2000" dirty="0"/>
          </a:p>
          <a:p>
            <a:r>
              <a:rPr lang="en-US" altLang="zh-CN" sz="2000" dirty="0"/>
              <a:t>W=0.8,    c1=2,   c2=2 ,r1=0.6,  r2=0.3 , m=30</a:t>
            </a:r>
            <a:endParaRPr lang="zh-CN" altLang="en-US" sz="2000" dirty="0"/>
          </a:p>
        </p:txBody>
      </p:sp>
      <mc:AlternateContent xmlns:mc="http://schemas.openxmlformats.org/markup-compatibility/2006" xmlns:a14="http://schemas.microsoft.com/office/drawing/2010/main">
        <mc:Choice Requires="a14">
          <p:sp>
            <p:nvSpPr>
              <p:cNvPr id="6" name="文本框 5"/>
              <p:cNvSpPr txBox="1"/>
              <p:nvPr/>
            </p:nvSpPr>
            <p:spPr>
              <a:xfrm>
                <a:off x="2285485" y="3161274"/>
                <a:ext cx="3775393" cy="751809"/>
              </a:xfrm>
              <a:prstGeom prst="rect">
                <a:avLst/>
              </a:prstGeom>
              <a:noFill/>
            </p:spPr>
            <p:txBody>
              <a:bodyPr wrap="none" rtlCol="0">
                <a:spAutoFit/>
              </a:bodyPr>
              <a:lstStyle/>
              <a:p>
                <a:r>
                  <a:rPr lang="zh-CN" altLang="en-US" sz="2000" dirty="0"/>
                  <a:t>初始位置及初始速度随机产生：</a:t>
                </a:r>
                <a:endParaRPr lang="en-US" altLang="zh-CN" sz="2000" dirty="0"/>
              </a:p>
              <a:p>
                <a14:m>
                  <m:oMath xmlns:m="http://schemas.openxmlformats.org/officeDocument/2006/math">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0</m:t>
                        </m:r>
                      </m:sup>
                    </m:sSubSup>
                  </m:oMath>
                </a14:m>
                <a:r>
                  <a:rPr lang="en-US" altLang="zh-CN" sz="2000" dirty="0"/>
                  <a:t>, </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b="0" i="1" smtClean="0">
                            <a:latin typeface="Cambria Math" panose="02040503050406030204" pitchFamily="18" charset="0"/>
                          </a:rPr>
                          <m:t>𝑣</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0</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=1…30</m:t>
                    </m:r>
                  </m:oMath>
                </a14:m>
                <a:endParaRPr lang="en-US" altLang="zh-CN"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2285485" y="3161274"/>
                <a:ext cx="3775393" cy="751809"/>
              </a:xfrm>
              <a:prstGeom prst="rect">
                <a:avLst/>
              </a:prstGeom>
              <a:blipFill rotWithShape="0">
                <a:blip r:embed="rId2"/>
                <a:stretch>
                  <a:fillRect l="-1777" t="-7317" r="-1131" b="-10569"/>
                </a:stretch>
              </a:blipFill>
            </p:spPr>
            <p:txBody>
              <a:bodyPr/>
              <a:lstStyle/>
              <a:p>
                <a:r>
                  <a:rPr lang="zh-CN" altLang="en-US">
                    <a:noFill/>
                  </a:rPr>
                  <a:t> </a:t>
                </a:r>
              </a:p>
            </p:txBody>
          </p:sp>
        </mc:Fallback>
      </mc:AlternateContent>
      <p:sp>
        <p:nvSpPr>
          <p:cNvPr id="7" name="文本框 6"/>
          <p:cNvSpPr txBox="1"/>
          <p:nvPr/>
        </p:nvSpPr>
        <p:spPr>
          <a:xfrm>
            <a:off x="2203189" y="4109025"/>
            <a:ext cx="4486165"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t>计算适应值</a:t>
            </a:r>
            <a:r>
              <a:rPr lang="en-US" altLang="zh-CN" sz="2000" dirty="0"/>
              <a:t>fitness,</a:t>
            </a:r>
            <a:r>
              <a:rPr lang="zh-CN" altLang="en-US" sz="2000" dirty="0"/>
              <a:t>找到</a:t>
            </a:r>
            <a:r>
              <a:rPr lang="en-US" altLang="zh-CN" sz="2000" dirty="0" err="1"/>
              <a:t>gbest</a:t>
            </a:r>
            <a:r>
              <a:rPr lang="zh-CN" altLang="en-US" sz="2000" dirty="0"/>
              <a:t>和</a:t>
            </a:r>
            <a:r>
              <a:rPr lang="en-US" altLang="zh-CN" sz="2000" dirty="0" err="1"/>
              <a:t>pbest</a:t>
            </a:r>
            <a:endParaRPr lang="en-US" altLang="zh-CN" sz="2000" dirty="0"/>
          </a:p>
        </p:txBody>
      </p:sp>
      <p:sp>
        <p:nvSpPr>
          <p:cNvPr id="9" name="文本框 8"/>
          <p:cNvSpPr txBox="1"/>
          <p:nvPr/>
        </p:nvSpPr>
        <p:spPr>
          <a:xfrm>
            <a:off x="2208033" y="4757449"/>
            <a:ext cx="2326278"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t>更新速度和位置</a:t>
            </a:r>
            <a:endParaRPr lang="en-US" altLang="zh-CN" sz="2000" dirty="0"/>
          </a:p>
        </p:txBody>
      </p:sp>
      <p:sp>
        <p:nvSpPr>
          <p:cNvPr id="10" name="文本框 9"/>
          <p:cNvSpPr txBox="1"/>
          <p:nvPr/>
        </p:nvSpPr>
        <p:spPr>
          <a:xfrm>
            <a:off x="2203189" y="5267151"/>
            <a:ext cx="3608680" cy="400110"/>
          </a:xfrm>
          <a:prstGeom prst="rect">
            <a:avLst/>
          </a:prstGeom>
          <a:noFill/>
        </p:spPr>
        <p:txBody>
          <a:bodyPr wrap="none" rtlCol="0">
            <a:spAutoFit/>
          </a:bodyPr>
          <a:lstStyle/>
          <a:p>
            <a:pPr marL="342900" indent="-342900">
              <a:buFont typeface="Arial" panose="020B0604020202020204" pitchFamily="34" charset="0"/>
              <a:buChar char="•"/>
            </a:pPr>
            <a:r>
              <a:rPr lang="zh-CN" altLang="en-US" sz="2000" dirty="0"/>
              <a:t>未达到停止条件，继续迭代</a:t>
            </a:r>
            <a:endParaRPr lang="en-US" altLang="zh-CN" sz="2000" dirty="0"/>
          </a:p>
        </p:txBody>
      </p:sp>
      <p:pic>
        <p:nvPicPr>
          <p:cNvPr id="11" name="图片 10"/>
          <p:cNvPicPr>
            <a:picLocks noChangeAspect="1"/>
          </p:cNvPicPr>
          <p:nvPr/>
        </p:nvPicPr>
        <p:blipFill>
          <a:blip r:embed="rId3"/>
          <a:stretch>
            <a:fillRect/>
          </a:stretch>
        </p:blipFill>
        <p:spPr>
          <a:xfrm>
            <a:off x="7635240" y="802642"/>
            <a:ext cx="3531755" cy="2991008"/>
          </a:xfrm>
          <a:prstGeom prst="rect">
            <a:avLst/>
          </a:prstGeom>
        </p:spPr>
      </p:pic>
    </p:spTree>
    <p:extLst>
      <p:ext uri="{BB962C8B-B14F-4D97-AF65-F5344CB8AC3E}">
        <p14:creationId xmlns:p14="http://schemas.microsoft.com/office/powerpoint/2010/main" val="323927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2"/>
          <p:cNvSpPr>
            <a:spLocks noGrp="1"/>
          </p:cNvSpPr>
          <p:nvPr>
            <p:ph idx="1"/>
          </p:nvPr>
        </p:nvSpPr>
        <p:spPr>
          <a:xfrm>
            <a:off x="838200" y="718457"/>
            <a:ext cx="10515600" cy="5458506"/>
          </a:xfrm>
        </p:spPr>
        <p:txBody>
          <a:bodyPr>
            <a:normAutofit/>
          </a:bodyPr>
          <a:lstStyle/>
          <a:p>
            <a:pPr>
              <a:lnSpc>
                <a:spcPct val="150000"/>
              </a:lnSpc>
            </a:pPr>
            <a:r>
              <a:rPr lang="zh-CN" altLang="zh-CN" sz="2400" b="1" dirty="0">
                <a:ea typeface="楷体_GB2312" pitchFamily="1" charset="-122"/>
              </a:rPr>
              <a:t>粒子群</a:t>
            </a:r>
            <a:r>
              <a:rPr lang="zh-CN" altLang="zh-CN" sz="2400" b="1" dirty="0">
                <a:latin typeface="Times New Roman" panose="02020603050405020304" pitchFamily="18" charset="0"/>
                <a:ea typeface="楷体_GB2312" pitchFamily="1" charset="-122"/>
              </a:rPr>
              <a:t>算法</a:t>
            </a:r>
            <a:r>
              <a:rPr lang="zh-CN" altLang="en-US" sz="2400" b="1" dirty="0">
                <a:latin typeface="Times New Roman" panose="02020603050405020304" pitchFamily="18" charset="0"/>
                <a:ea typeface="楷体_GB2312" pitchFamily="1" charset="-122"/>
              </a:rPr>
              <a:t>应用</a:t>
            </a:r>
            <a:r>
              <a:rPr lang="zh-CN" altLang="zh-CN" sz="2400" b="1" dirty="0">
                <a:latin typeface="Times New Roman" panose="02020603050405020304" pitchFamily="18" charset="0"/>
                <a:ea typeface="楷体_GB2312" pitchFamily="1" charset="-122"/>
              </a:rPr>
              <a:t>示例    </a:t>
            </a:r>
            <a:endParaRPr lang="zh-CN" altLang="en-US" sz="2400" dirty="0"/>
          </a:p>
        </p:txBody>
      </p:sp>
      <p:sp>
        <p:nvSpPr>
          <p:cNvPr id="43011" name="Rectangle 3"/>
          <p:cNvSpPr>
            <a:spLocks noChangeArrowheads="1"/>
          </p:cNvSpPr>
          <p:nvPr/>
        </p:nvSpPr>
        <p:spPr bwMode="auto">
          <a:xfrm>
            <a:off x="1471502" y="1444776"/>
            <a:ext cx="70407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latin typeface="Times New Roman" panose="02020603050405020304" pitchFamily="18" charset="0"/>
                <a:ea typeface="楷体_GB2312" pitchFamily="1" charset="-122"/>
              </a:rPr>
              <a:t> 例 </a:t>
            </a:r>
            <a:r>
              <a:rPr lang="en-US" altLang="zh-CN" sz="2400" dirty="0">
                <a:latin typeface="Times New Roman" panose="02020603050405020304" pitchFamily="18" charset="0"/>
                <a:ea typeface="楷体_GB2312" pitchFamily="1" charset="-122"/>
              </a:rPr>
              <a:t>2</a:t>
            </a:r>
            <a:r>
              <a:rPr lang="zh-CN" altLang="zh-CN" sz="2400" dirty="0">
                <a:latin typeface="Times New Roman" panose="02020603050405020304" pitchFamily="18" charset="0"/>
                <a:ea typeface="楷体_GB2312" pitchFamily="1" charset="-122"/>
              </a:rPr>
              <a:t>  求解如下四维Rosenbrock函数的优化问题．    </a:t>
            </a:r>
          </a:p>
        </p:txBody>
      </p:sp>
      <p:graphicFrame>
        <p:nvGraphicFramePr>
          <p:cNvPr id="43012" name="Object 4"/>
          <p:cNvGraphicFramePr>
            <a:graphicFrameLocks noChangeAspect="1"/>
          </p:cNvGraphicFramePr>
          <p:nvPr>
            <p:extLst>
              <p:ext uri="{D42A27DB-BD31-4B8C-83A1-F6EECF244321}">
                <p14:modId xmlns:p14="http://schemas.microsoft.com/office/powerpoint/2010/main" val="3881431045"/>
              </p:ext>
            </p:extLst>
          </p:nvPr>
        </p:nvGraphicFramePr>
        <p:xfrm>
          <a:off x="1471502" y="1892302"/>
          <a:ext cx="6594096" cy="1140898"/>
        </p:xfrm>
        <a:graphic>
          <a:graphicData uri="http://schemas.openxmlformats.org/presentationml/2006/ole">
            <mc:AlternateContent xmlns:mc="http://schemas.openxmlformats.org/markup-compatibility/2006">
              <mc:Choice xmlns:v="urn:schemas-microsoft-com:vml" Requires="v">
                <p:oleObj spid="_x0000_s64622" r:id="rId3" imgW="2501132" imgH="431930" progId="Equation.DSMT4">
                  <p:embed/>
                </p:oleObj>
              </mc:Choice>
              <mc:Fallback>
                <p:oleObj r:id="rId3" imgW="2501132" imgH="431930"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471502" y="1892302"/>
                        <a:ext cx="6594096" cy="1140898"/>
                      </a:xfrm>
                      <a:prstGeom prst="rect">
                        <a:avLst/>
                      </a:prstGeom>
                      <a:solidFill>
                        <a:schemeClr val="tx1"/>
                      </a:solidFill>
                      <a:ln>
                        <a:noFill/>
                      </a:ln>
                      <a:extLst/>
                    </p:spPr>
                  </p:pic>
                </p:oleObj>
              </mc:Fallback>
            </mc:AlternateContent>
          </a:graphicData>
        </a:graphic>
      </p:graphicFrame>
      <p:sp>
        <p:nvSpPr>
          <p:cNvPr id="43013" name="Rectangle 5"/>
          <p:cNvSpPr>
            <a:spLocks noChangeArrowheads="1"/>
          </p:cNvSpPr>
          <p:nvPr/>
        </p:nvSpPr>
        <p:spPr bwMode="auto">
          <a:xfrm>
            <a:off x="1778316" y="4307621"/>
            <a:ext cx="18598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Times New Roman" panose="02020603050405020304" pitchFamily="18" charset="0"/>
                <a:ea typeface="楷体_GB2312" pitchFamily="1" charset="-122"/>
              </a:rPr>
              <a:t>种群大小：      </a:t>
            </a:r>
          </a:p>
        </p:txBody>
      </p:sp>
      <p:graphicFrame>
        <p:nvGraphicFramePr>
          <p:cNvPr id="43014" name="Object 6"/>
          <p:cNvGraphicFramePr>
            <a:graphicFrameLocks noChangeAspect="1"/>
          </p:cNvGraphicFramePr>
          <p:nvPr>
            <p:extLst>
              <p:ext uri="{D42A27DB-BD31-4B8C-83A1-F6EECF244321}">
                <p14:modId xmlns:p14="http://schemas.microsoft.com/office/powerpoint/2010/main" val="2290748581"/>
              </p:ext>
            </p:extLst>
          </p:nvPr>
        </p:nvGraphicFramePr>
        <p:xfrm>
          <a:off x="1471502" y="3002244"/>
          <a:ext cx="3651250" cy="522287"/>
        </p:xfrm>
        <a:graphic>
          <a:graphicData uri="http://schemas.openxmlformats.org/presentationml/2006/ole">
            <mc:AlternateContent xmlns:mc="http://schemas.openxmlformats.org/markup-compatibility/2006">
              <mc:Choice xmlns:v="urn:schemas-microsoft-com:vml" Requires="v">
                <p:oleObj spid="_x0000_s64623" r:id="rId5" imgW="1600517" imgH="228917" progId="Equation.DSMT4">
                  <p:embed/>
                </p:oleObj>
              </mc:Choice>
              <mc:Fallback>
                <p:oleObj r:id="rId5" imgW="1600517" imgH="228917"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1471502" y="3002244"/>
                        <a:ext cx="3651250" cy="522287"/>
                      </a:xfrm>
                      <a:prstGeom prst="rect">
                        <a:avLst/>
                      </a:prstGeom>
                      <a:solidFill>
                        <a:schemeClr val="tx1"/>
                      </a:solidFill>
                      <a:ln>
                        <a:noFill/>
                      </a:ln>
                      <a:extLst/>
                    </p:spPr>
                  </p:pic>
                </p:oleObj>
              </mc:Fallback>
            </mc:AlternateContent>
          </a:graphicData>
        </a:graphic>
      </p:graphicFrame>
      <p:sp>
        <p:nvSpPr>
          <p:cNvPr id="43015" name="Rectangle 7"/>
          <p:cNvSpPr>
            <a:spLocks noChangeArrowheads="1"/>
          </p:cNvSpPr>
          <p:nvPr/>
        </p:nvSpPr>
        <p:spPr bwMode="auto">
          <a:xfrm>
            <a:off x="1471502" y="3765873"/>
            <a:ext cx="4402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ea typeface="楷体_GB2312" pitchFamily="1" charset="-122"/>
              </a:rPr>
              <a:t>解</a:t>
            </a:r>
            <a:r>
              <a:rPr lang="en-US" altLang="zh-CN" sz="2000" dirty="0">
                <a:ea typeface="楷体_GB2312" pitchFamily="1" charset="-122"/>
              </a:rPr>
              <a:t>:</a:t>
            </a:r>
            <a:r>
              <a:rPr lang="zh-CN" altLang="zh-CN" sz="2000" dirty="0">
                <a:ea typeface="楷体_GB2312" pitchFamily="1" charset="-122"/>
              </a:rPr>
              <a:t>   算法的相关设计分析如下．</a:t>
            </a:r>
            <a:r>
              <a:rPr lang="zh-CN" altLang="zh-CN" sz="2000" dirty="0">
                <a:latin typeface="楷体_GB2312" pitchFamily="1" charset="-122"/>
                <a:ea typeface="楷体_GB2312" pitchFamily="1" charset="-122"/>
              </a:rPr>
              <a:t>     </a:t>
            </a:r>
          </a:p>
        </p:txBody>
      </p:sp>
      <p:sp>
        <p:nvSpPr>
          <p:cNvPr id="43016" name="Rectangle 8"/>
          <p:cNvSpPr>
            <a:spLocks noChangeArrowheads="1"/>
          </p:cNvSpPr>
          <p:nvPr/>
        </p:nvSpPr>
        <p:spPr bwMode="auto">
          <a:xfrm>
            <a:off x="1716089" y="4899788"/>
            <a:ext cx="90332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Times New Roman" panose="02020603050405020304" pitchFamily="18" charset="0"/>
                <a:ea typeface="楷体_GB2312" pitchFamily="1" charset="-122"/>
              </a:rPr>
              <a:t>编码：因为问题的维数是4，所以每个粒子的位置和速度均4 维的实数向量．     </a:t>
            </a:r>
          </a:p>
        </p:txBody>
      </p:sp>
      <p:graphicFrame>
        <p:nvGraphicFramePr>
          <p:cNvPr id="43017" name="Object 9"/>
          <p:cNvGraphicFramePr>
            <a:graphicFrameLocks noChangeAspect="1"/>
          </p:cNvGraphicFramePr>
          <p:nvPr>
            <p:extLst>
              <p:ext uri="{D42A27DB-BD31-4B8C-83A1-F6EECF244321}">
                <p14:modId xmlns:p14="http://schemas.microsoft.com/office/powerpoint/2010/main" val="3658733769"/>
              </p:ext>
            </p:extLst>
          </p:nvPr>
        </p:nvGraphicFramePr>
        <p:xfrm>
          <a:off x="4479979" y="5438706"/>
          <a:ext cx="1362075" cy="520700"/>
        </p:xfrm>
        <a:graphic>
          <a:graphicData uri="http://schemas.openxmlformats.org/presentationml/2006/ole">
            <mc:AlternateContent xmlns:mc="http://schemas.openxmlformats.org/markup-compatibility/2006">
              <mc:Choice xmlns:v="urn:schemas-microsoft-com:vml" Requires="v">
                <p:oleObj spid="_x0000_s64624" r:id="rId7" imgW="597995" imgH="229215" progId="Equation.DSMT4">
                  <p:embed/>
                </p:oleObj>
              </mc:Choice>
              <mc:Fallback>
                <p:oleObj r:id="rId7" imgW="597995" imgH="229215"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479979" y="5438706"/>
                        <a:ext cx="1362075" cy="520700"/>
                      </a:xfrm>
                      <a:prstGeom prst="rect">
                        <a:avLst/>
                      </a:prstGeom>
                      <a:solidFill>
                        <a:schemeClr val="tx1"/>
                      </a:solidFill>
                      <a:ln>
                        <a:noFill/>
                      </a:ln>
                      <a:extLst/>
                    </p:spPr>
                  </p:pic>
                </p:oleObj>
              </mc:Fallback>
            </mc:AlternateContent>
          </a:graphicData>
        </a:graphic>
      </p:graphicFrame>
      <p:grpSp>
        <p:nvGrpSpPr>
          <p:cNvPr id="43018" name="Group 10"/>
          <p:cNvGrpSpPr>
            <a:grpSpLocks/>
          </p:cNvGrpSpPr>
          <p:nvPr/>
        </p:nvGrpSpPr>
        <p:grpSpPr bwMode="auto">
          <a:xfrm>
            <a:off x="3337773" y="4277544"/>
            <a:ext cx="3862388" cy="404813"/>
            <a:chOff x="0" y="37"/>
            <a:chExt cx="2433" cy="255"/>
          </a:xfrm>
        </p:grpSpPr>
        <p:sp>
          <p:nvSpPr>
            <p:cNvPr id="43019" name="Rectangle 11"/>
            <p:cNvSpPr>
              <a:spLocks noChangeArrowheads="1"/>
            </p:cNvSpPr>
            <p:nvPr/>
          </p:nvSpPr>
          <p:spPr bwMode="auto">
            <a:xfrm>
              <a:off x="0" y="37"/>
              <a:ext cx="22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楷体_GB2312" pitchFamily="1" charset="-122"/>
                  <a:ea typeface="楷体_GB2312" pitchFamily="1" charset="-122"/>
                </a:rPr>
                <a:t>即算法中粒子的数量，取     </a:t>
              </a:r>
            </a:p>
          </p:txBody>
        </p:sp>
        <p:graphicFrame>
          <p:nvGraphicFramePr>
            <p:cNvPr id="43020" name="Object 12"/>
            <p:cNvGraphicFramePr>
              <a:graphicFrameLocks noChangeAspect="1"/>
            </p:cNvGraphicFramePr>
            <p:nvPr>
              <p:extLst>
                <p:ext uri="{D42A27DB-BD31-4B8C-83A1-F6EECF244321}">
                  <p14:modId xmlns:p14="http://schemas.microsoft.com/office/powerpoint/2010/main" val="3326154206"/>
                </p:ext>
              </p:extLst>
            </p:nvPr>
          </p:nvGraphicFramePr>
          <p:xfrm>
            <a:off x="1885" y="37"/>
            <a:ext cx="548" cy="255"/>
          </p:xfrm>
          <a:graphic>
            <a:graphicData uri="http://schemas.openxmlformats.org/presentationml/2006/ole">
              <mc:AlternateContent xmlns:mc="http://schemas.openxmlformats.org/markup-compatibility/2006">
                <mc:Choice xmlns:v="urn:schemas-microsoft-com:vml" Requires="v">
                  <p:oleObj spid="_x0000_s64625" r:id="rId9" imgW="381648" imgH="178271" progId="Equation.DSMT4">
                    <p:embed/>
                  </p:oleObj>
                </mc:Choice>
                <mc:Fallback>
                  <p:oleObj r:id="rId9" imgW="381648" imgH="178271"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1885" y="37"/>
                          <a:ext cx="548" cy="255"/>
                        </a:xfrm>
                        <a:prstGeom prst="rect">
                          <a:avLst/>
                        </a:prstGeom>
                        <a:solidFill>
                          <a:schemeClr val="tx1"/>
                        </a:solidFill>
                        <a:ln>
                          <a:noFill/>
                        </a:ln>
                        <a:extLst/>
                      </p:spPr>
                    </p:pic>
                  </p:oleObj>
                </mc:Fallback>
              </mc:AlternateContent>
            </a:graphicData>
          </a:graphic>
        </p:graphicFrame>
      </p:grpSp>
      <p:sp>
        <p:nvSpPr>
          <p:cNvPr id="43022" name="Rectangle 14"/>
          <p:cNvSpPr>
            <a:spLocks noChangeArrowheads="1"/>
          </p:cNvSpPr>
          <p:nvPr/>
        </p:nvSpPr>
        <p:spPr bwMode="auto">
          <a:xfrm>
            <a:off x="1716089" y="5484751"/>
            <a:ext cx="33906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a:latin typeface="楷体_GB2312" pitchFamily="1" charset="-122"/>
                <a:ea typeface="楷体_GB2312" pitchFamily="1" charset="-122"/>
              </a:rPr>
              <a:t>设定粒子的最大速度：     </a:t>
            </a:r>
          </a:p>
        </p:txBody>
      </p:sp>
      <p:pic>
        <p:nvPicPr>
          <p:cNvPr id="43023"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77898" y="1021409"/>
            <a:ext cx="2195512" cy="1373188"/>
          </a:xfrm>
          <a:prstGeom prst="rect">
            <a:avLst/>
          </a:prstGeom>
          <a:noFill/>
          <a:ln w="38100" cmpd="sng">
            <a:solidFill>
              <a:srgbClr val="00FF00"/>
            </a:solidFill>
            <a:miter lim="800000"/>
            <a:headEnd/>
            <a:tailEnd/>
          </a:ln>
          <a:extLst>
            <a:ext uri="{909E8E84-426E-40DD-AFC4-6F175D3DCCD1}">
              <a14:hiddenFill xmlns:a14="http://schemas.microsoft.com/office/drawing/2010/main">
                <a:solidFill>
                  <a:srgbClr val="FFFFFF"/>
                </a:solidFill>
              </a14:hiddenFill>
            </a:ext>
          </a:extLst>
        </p:spPr>
      </p:pic>
      <p:sp>
        <p:nvSpPr>
          <p:cNvPr id="17"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2208656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wipe(left)">
                                      <p:cBhvr>
                                        <p:cTn id="7" dur="500"/>
                                        <p:tgtEl>
                                          <p:spTgt spid="430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012"/>
                                        </p:tgtEl>
                                        <p:attrNameLst>
                                          <p:attrName>style.visibility</p:attrName>
                                        </p:attrNameLst>
                                      </p:cBhvr>
                                      <p:to>
                                        <p:strVal val="visible"/>
                                      </p:to>
                                    </p:set>
                                    <p:animEffect transition="in" filter="wipe(left)">
                                      <p:cBhvr>
                                        <p:cTn id="12" dur="500"/>
                                        <p:tgtEl>
                                          <p:spTgt spid="43012"/>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3014"/>
                                        </p:tgtEl>
                                        <p:attrNameLst>
                                          <p:attrName>style.visibility</p:attrName>
                                        </p:attrNameLst>
                                      </p:cBhvr>
                                      <p:to>
                                        <p:strVal val="visible"/>
                                      </p:to>
                                    </p:set>
                                    <p:animEffect transition="in" filter="wipe(left)">
                                      <p:cBhvr>
                                        <p:cTn id="16" dur="500"/>
                                        <p:tgtEl>
                                          <p:spTgt spid="4301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43023"/>
                                        </p:tgtEl>
                                        <p:attrNameLst>
                                          <p:attrName>style.visibility</p:attrName>
                                        </p:attrNameLst>
                                      </p:cBhvr>
                                      <p:to>
                                        <p:strVal val="visible"/>
                                      </p:to>
                                    </p:set>
                                    <p:anim calcmode="lin" valueType="num">
                                      <p:cBhvr additive="base">
                                        <p:cTn id="21" dur="500" fill="hold"/>
                                        <p:tgtEl>
                                          <p:spTgt spid="43023"/>
                                        </p:tgtEl>
                                        <p:attrNameLst>
                                          <p:attrName>ppt_x</p:attrName>
                                        </p:attrNameLst>
                                      </p:cBhvr>
                                      <p:tavLst>
                                        <p:tav tm="0">
                                          <p:val>
                                            <p:strVal val="1+#ppt_w/2"/>
                                          </p:val>
                                        </p:tav>
                                        <p:tav tm="100000">
                                          <p:val>
                                            <p:strVal val="#ppt_x"/>
                                          </p:val>
                                        </p:tav>
                                      </p:tavLst>
                                    </p:anim>
                                    <p:anim calcmode="lin" valueType="num">
                                      <p:cBhvr additive="base">
                                        <p:cTn id="22" dur="500" fill="hold"/>
                                        <p:tgtEl>
                                          <p:spTgt spid="4302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15"/>
                                        </p:tgtEl>
                                        <p:attrNameLst>
                                          <p:attrName>style.visibility</p:attrName>
                                        </p:attrNameLst>
                                      </p:cBhvr>
                                      <p:to>
                                        <p:strVal val="visible"/>
                                      </p:to>
                                    </p:set>
                                    <p:animEffect transition="in" filter="wipe(left)">
                                      <p:cBhvr>
                                        <p:cTn id="27" dur="500"/>
                                        <p:tgtEl>
                                          <p:spTgt spid="430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13"/>
                                        </p:tgtEl>
                                        <p:attrNameLst>
                                          <p:attrName>style.visibility</p:attrName>
                                        </p:attrNameLst>
                                      </p:cBhvr>
                                      <p:to>
                                        <p:strVal val="visible"/>
                                      </p:to>
                                    </p:set>
                                    <p:animEffect transition="in" filter="wipe(left)">
                                      <p:cBhvr>
                                        <p:cTn id="32" dur="500"/>
                                        <p:tgtEl>
                                          <p:spTgt spid="430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3018"/>
                                        </p:tgtEl>
                                        <p:attrNameLst>
                                          <p:attrName>style.visibility</p:attrName>
                                        </p:attrNameLst>
                                      </p:cBhvr>
                                      <p:to>
                                        <p:strVal val="visible"/>
                                      </p:to>
                                    </p:set>
                                    <p:animEffect transition="in" filter="wipe(left)">
                                      <p:cBhvr>
                                        <p:cTn id="37" dur="500"/>
                                        <p:tgtEl>
                                          <p:spTgt spid="430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016"/>
                                        </p:tgtEl>
                                        <p:attrNameLst>
                                          <p:attrName>style.visibility</p:attrName>
                                        </p:attrNameLst>
                                      </p:cBhvr>
                                      <p:to>
                                        <p:strVal val="visible"/>
                                      </p:to>
                                    </p:set>
                                    <p:animEffect transition="in" filter="wipe(left)">
                                      <p:cBhvr>
                                        <p:cTn id="42" dur="500"/>
                                        <p:tgtEl>
                                          <p:spTgt spid="430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3022"/>
                                        </p:tgtEl>
                                        <p:attrNameLst>
                                          <p:attrName>style.visibility</p:attrName>
                                        </p:attrNameLst>
                                      </p:cBhvr>
                                      <p:to>
                                        <p:strVal val="visible"/>
                                      </p:to>
                                    </p:set>
                                    <p:animEffect transition="in" filter="wipe(left)">
                                      <p:cBhvr>
                                        <p:cTn id="47" dur="500"/>
                                        <p:tgtEl>
                                          <p:spTgt spid="4302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3017"/>
                                        </p:tgtEl>
                                        <p:attrNameLst>
                                          <p:attrName>style.visibility</p:attrName>
                                        </p:attrNameLst>
                                      </p:cBhvr>
                                      <p:to>
                                        <p:strVal val="visible"/>
                                      </p:to>
                                    </p:set>
                                    <p:animEffect transition="in" filter="wipe(left)">
                                      <p:cBhvr>
                                        <p:cTn id="52" dur="500"/>
                                        <p:tgtEl>
                                          <p:spTgt spid="43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15" grpId="0" autoUpdateAnimBg="0"/>
      <p:bldP spid="43016" grpId="0" autoUpdateAnimBg="0"/>
      <p:bldP spid="43022"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1"/>
          </p:nvPr>
        </p:nvSpPr>
        <p:spPr>
          <a:xfrm>
            <a:off x="838200" y="718457"/>
            <a:ext cx="10515600" cy="5458506"/>
          </a:xfrm>
        </p:spPr>
        <p:txBody>
          <a:bodyPr/>
          <a:lstStyle/>
          <a:p>
            <a:pPr>
              <a:lnSpc>
                <a:spcPct val="150000"/>
              </a:lnSpc>
            </a:pPr>
            <a:endParaRPr lang="zh-CN" altLang="en-US" dirty="0"/>
          </a:p>
        </p:txBody>
      </p:sp>
      <p:sp>
        <p:nvSpPr>
          <p:cNvPr id="44034" name="Rectangle 2"/>
          <p:cNvSpPr>
            <a:spLocks noChangeArrowheads="1"/>
          </p:cNvSpPr>
          <p:nvPr/>
        </p:nvSpPr>
        <p:spPr bwMode="auto">
          <a:xfrm>
            <a:off x="2580610" y="2660851"/>
            <a:ext cx="1980029" cy="400110"/>
          </a:xfrm>
          <a:prstGeom prst="rect">
            <a:avLst/>
          </a:prstGeom>
          <a:noFill/>
          <a:ln>
            <a:noFill/>
          </a:ln>
          <a:effectLst/>
          <a:extLst/>
        </p:spPr>
        <p:txBody>
          <a:bodyPr wrap="none" anchor="ctr">
            <a:spAutoFit/>
          </a:bodyPr>
          <a:lstStyle/>
          <a:p>
            <a:pPr eaLnBrk="0" hangingPunct="0"/>
            <a:r>
              <a:rPr lang="zh-CN" altLang="zh-CN" sz="2000" dirty="0">
                <a:ea typeface="楷体_GB2312" pitchFamily="1" charset="-122"/>
              </a:rPr>
              <a:t>初始位置：</a:t>
            </a:r>
            <a:r>
              <a:rPr lang="zh-CN" altLang="zh-CN" sz="2000" dirty="0">
                <a:latin typeface="楷体_GB2312" pitchFamily="1" charset="-122"/>
                <a:ea typeface="楷体_GB2312" pitchFamily="1" charset="-122"/>
              </a:rPr>
              <a:t>    </a:t>
            </a:r>
          </a:p>
        </p:txBody>
      </p:sp>
      <p:grpSp>
        <p:nvGrpSpPr>
          <p:cNvPr id="44035" name="Group 3"/>
          <p:cNvGrpSpPr>
            <a:grpSpLocks/>
          </p:cNvGrpSpPr>
          <p:nvPr/>
        </p:nvGrpSpPr>
        <p:grpSpPr bwMode="auto">
          <a:xfrm>
            <a:off x="2550448" y="2087600"/>
            <a:ext cx="5935663" cy="550863"/>
            <a:chOff x="0" y="0"/>
            <a:chExt cx="3739" cy="347"/>
          </a:xfrm>
          <a:noFill/>
        </p:grpSpPr>
        <mc:AlternateContent xmlns:mc="http://schemas.openxmlformats.org/markup-compatibility/2006" xmlns:a14="http://schemas.microsoft.com/office/drawing/2010/main">
          <mc:Choice Requires="a14">
            <p:graphicFrame>
              <p:nvGraphicFramePr>
                <p:cNvPr id="44036" name="Object 4"/>
                <p:cNvGraphicFramePr>
                  <a:graphicFrameLocks noChangeAspect="1"/>
                </p:cNvGraphicFramePr>
                <p:nvPr/>
              </p:nvGraphicFramePr>
              <p:xfrm>
                <a:off x="2088" y="0"/>
                <a:ext cx="274" cy="347"/>
              </p:xfrm>
              <a:graphic>
                <a:graphicData uri="http://schemas.openxmlformats.org/presentationml/2006/ole">
                  <mc:AlternateContent>
                    <mc:Choice xmlns:v="urn:schemas-microsoft-com:vml" Requires="v">
                      <p:oleObj spid="_x0000_s65692" r:id="rId3" imgW="191481" imgH="242458" progId="Equation.DSMT4">
                        <p:embed/>
                      </p:oleObj>
                    </mc:Choice>
                    <mc:Fallback>
                      <p:oleObj r:id="rId3" imgW="191481" imgH="242458" progId="Equation.DSMT4">
                        <p:embed/>
                        <p:pic>
                          <p:nvPicPr>
                            <p:cNvPr id="0" name=""/>
                            <p:cNvPicPr>
                              <a:picLocks noChangeAspect="1" noChangeArrowheads="1"/>
                            </p:cNvPicPr>
                            <p:nvPr/>
                          </p:nvPicPr>
                          <p:blipFill>
                            <a:blip r:embed="rId4">
                              <a:lum bright="100000"/>
                              <a:extLst>
                                <a:ext uri="{28A0092B-C50C-407E-A947-70E740481C1C}">
                                  <a14:useLocalDpi val="0"/>
                                </a:ext>
                              </a:extLst>
                            </a:blip>
                            <a:srcRect/>
                            <a:stretch>
                              <a:fillRect/>
                            </a:stretch>
                          </p:blipFill>
                          <p:spPr bwMode="auto">
                            <a:xfrm>
                              <a:off x="2088" y="0"/>
                              <a:ext cx="274" cy="34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44036" name="Object 4"/>
                <p:cNvGraphicFramePr>
                  <a:graphicFrameLocks noChangeAspect="1"/>
                </p:cNvGraphicFramePr>
                <p:nvPr/>
              </p:nvGraphicFramePr>
              <p:xfrm>
                <a:off x="2088" y="0"/>
                <a:ext cx="274" cy="347"/>
              </p:xfrm>
              <a:graphic>
                <a:graphicData uri="http://schemas.openxmlformats.org/presentationml/2006/ole">
                  <mc:AlternateContent>
                    <mc:Choice xmlns:v="urn:schemas-microsoft-com:vml" Requires="v">
                      <p:oleObj spid="_x0000_s65590" r:id="rId5" imgW="191481" imgH="242458" progId="Equation.DSMT4">
                        <p:embed/>
                      </p:oleObj>
                    </mc:Choice>
                    <mc:Fallback>
                      <p:oleObj r:id="rId5" imgW="191481" imgH="242458"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088" y="0"/>
                              <a:ext cx="274"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4037" name="Rectangle 5"/>
                <p:cNvSpPr>
                  <a:spLocks noChangeArrowheads="1"/>
                </p:cNvSpPr>
                <p:nvPr/>
              </p:nvSpPr>
              <p:spPr bwMode="auto">
                <a:xfrm>
                  <a:off x="0" y="33"/>
                  <a:ext cx="3739" cy="264"/>
                </a:xfrm>
                <a:prstGeom prst="rect">
                  <a:avLst/>
                </a:prstGeom>
                <a:grpFill/>
                <a:ln>
                  <a:noFill/>
                </a:ln>
                <a:effectLst/>
                <a:extLs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ea typeface="楷体_GB2312" pitchFamily="1" charset="-122"/>
                    </a:rPr>
                    <a:t>设各粒子的初始位置 </a:t>
                  </a:r>
                  <a14:m>
                    <m:oMath xmlns:m="http://schemas.openxmlformats.org/officeDocument/2006/math">
                      <m:sSubSup>
                        <m:sSubSupPr>
                          <m:ctrlPr>
                            <a:rPr lang="en-US" altLang="zh-CN" sz="2000" i="1" smtClean="0">
                              <a:latin typeface="Cambria Math" panose="02040503050406030204" pitchFamily="18" charset="0"/>
                              <a:ea typeface="楷体_GB2312" pitchFamily="1" charset="-122"/>
                            </a:rPr>
                          </m:ctrlPr>
                        </m:sSubSupPr>
                        <m:e>
                          <m:r>
                            <a:rPr lang="en-US" altLang="zh-CN" sz="2000" b="0" i="1" smtClean="0">
                              <a:latin typeface="Cambria Math" panose="02040503050406030204" pitchFamily="18" charset="0"/>
                              <a:ea typeface="楷体_GB2312" pitchFamily="1" charset="-122"/>
                            </a:rPr>
                            <m:t>𝑥</m:t>
                          </m:r>
                        </m:e>
                        <m:sub>
                          <m:r>
                            <a:rPr lang="en-US" altLang="zh-CN" sz="2000" b="0" i="1" smtClean="0">
                              <a:latin typeface="Cambria Math" panose="02040503050406030204" pitchFamily="18" charset="0"/>
                              <a:ea typeface="楷体_GB2312" pitchFamily="1" charset="-122"/>
                            </a:rPr>
                            <m:t>𝑖</m:t>
                          </m:r>
                        </m:sub>
                        <m:sup>
                          <m:r>
                            <a:rPr lang="en-US" altLang="zh-CN" sz="2000" b="0" i="1" smtClean="0">
                              <a:latin typeface="Cambria Math" panose="02040503050406030204" pitchFamily="18" charset="0"/>
                              <a:ea typeface="楷体_GB2312" pitchFamily="1" charset="-122"/>
                            </a:rPr>
                            <m:t>0</m:t>
                          </m:r>
                        </m:sup>
                      </m:sSubSup>
                    </m:oMath>
                  </a14:m>
                  <a:r>
                    <a:rPr lang="zh-CN" altLang="zh-CN" sz="2000" dirty="0">
                      <a:ea typeface="楷体_GB2312" pitchFamily="1" charset="-122"/>
                    </a:rPr>
                    <a:t>  和初始速度</a:t>
                  </a:r>
                  <a14:m>
                    <m:oMath xmlns:m="http://schemas.openxmlformats.org/officeDocument/2006/math">
                      <m:sSubSup>
                        <m:sSubSupPr>
                          <m:ctrlPr>
                            <a:rPr lang="en-US" altLang="zh-CN" sz="2000" i="1" smtClean="0">
                              <a:latin typeface="Cambria Math" panose="02040503050406030204" pitchFamily="18" charset="0"/>
                              <a:ea typeface="楷体_GB2312" pitchFamily="1" charset="-122"/>
                            </a:rPr>
                          </m:ctrlPr>
                        </m:sSubSupPr>
                        <m:e>
                          <m:r>
                            <a:rPr lang="en-US" altLang="zh-CN" sz="2000" b="0" i="1" smtClean="0">
                              <a:latin typeface="Cambria Math" panose="02040503050406030204" pitchFamily="18" charset="0"/>
                              <a:ea typeface="楷体_GB2312" pitchFamily="1" charset="-122"/>
                            </a:rPr>
                            <m:t>𝑣</m:t>
                          </m:r>
                        </m:e>
                        <m:sub>
                          <m:r>
                            <a:rPr lang="en-US" altLang="zh-CN" sz="2000" b="0" i="1" smtClean="0">
                              <a:latin typeface="Cambria Math" panose="02040503050406030204" pitchFamily="18" charset="0"/>
                              <a:ea typeface="楷体_GB2312" pitchFamily="1" charset="-122"/>
                            </a:rPr>
                            <m:t>𝑖</m:t>
                          </m:r>
                        </m:sub>
                        <m:sup>
                          <m:r>
                            <a:rPr lang="en-US" altLang="zh-CN" sz="2000" b="0" i="1" smtClean="0">
                              <a:latin typeface="Cambria Math" panose="02040503050406030204" pitchFamily="18" charset="0"/>
                              <a:ea typeface="楷体_GB2312" pitchFamily="1" charset="-122"/>
                            </a:rPr>
                            <m:t>0</m:t>
                          </m:r>
                        </m:sup>
                      </m:sSubSup>
                    </m:oMath>
                  </a14:m>
                  <a:r>
                    <a:rPr lang="zh-CN" altLang="zh-CN" sz="2000" dirty="0">
                      <a:ea typeface="楷体_GB2312" pitchFamily="1" charset="-122"/>
                    </a:rPr>
                    <a:t>    为： </a:t>
                  </a:r>
                  <a:r>
                    <a:rPr lang="zh-CN" altLang="zh-CN" sz="2000" dirty="0">
                      <a:latin typeface="楷体_GB2312" pitchFamily="1" charset="-122"/>
                      <a:ea typeface="楷体_GB2312" pitchFamily="1" charset="-122"/>
                    </a:rPr>
                    <a:t>     </a:t>
                  </a:r>
                </a:p>
              </p:txBody>
            </p:sp>
          </mc:Choice>
          <mc:Fallback xmlns="">
            <p:sp>
              <p:nvSpPr>
                <p:cNvPr id="44037" name="Rectangle 5"/>
                <p:cNvSpPr>
                  <a:spLocks noRot="1" noChangeAspect="1" noMove="1" noResize="1" noEditPoints="1" noAdjustHandles="1" noChangeArrowheads="1" noChangeShapeType="1" noTextEdit="1"/>
                </p:cNvSpPr>
                <p:nvPr/>
              </p:nvSpPr>
              <p:spPr bwMode="auto">
                <a:xfrm>
                  <a:off x="0" y="33"/>
                  <a:ext cx="3739" cy="264"/>
                </a:xfrm>
                <a:prstGeom prst="rect">
                  <a:avLst/>
                </a:prstGeom>
                <a:blipFill rotWithShape="0">
                  <a:blip r:embed="rId7"/>
                  <a:stretch>
                    <a:fillRect l="-1027" t="-8696" b="-188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44039" name="Rectangle 7"/>
          <p:cNvSpPr>
            <a:spLocks noChangeArrowheads="1"/>
          </p:cNvSpPr>
          <p:nvPr/>
        </p:nvSpPr>
        <p:spPr bwMode="auto">
          <a:xfrm>
            <a:off x="1150731" y="977710"/>
            <a:ext cx="4052713" cy="461665"/>
          </a:xfrm>
          <a:prstGeom prst="rect">
            <a:avLst/>
          </a:prstGeom>
          <a:noFill/>
          <a:ln>
            <a:noFill/>
          </a:ln>
          <a:effectLst/>
          <a:extLst/>
        </p:spPr>
        <p:txBody>
          <a:bodyPr wrap="none">
            <a:spAutoFit/>
          </a:bodyPr>
          <a:lstStyle/>
          <a:p>
            <a:pPr eaLnBrk="0" hangingPunct="0"/>
            <a:r>
              <a:rPr lang="zh-CN" altLang="zh-CN" sz="2400" dirty="0">
                <a:ea typeface="楷体_GB2312" pitchFamily="1" charset="-122"/>
              </a:rPr>
              <a:t>对粒子群进行随机初始化       </a:t>
            </a:r>
          </a:p>
        </p:txBody>
      </p:sp>
      <p:sp>
        <p:nvSpPr>
          <p:cNvPr id="44040" name="Rectangle 8"/>
          <p:cNvSpPr>
            <a:spLocks noChangeArrowheads="1"/>
          </p:cNvSpPr>
          <p:nvPr/>
        </p:nvSpPr>
        <p:spPr bwMode="auto">
          <a:xfrm>
            <a:off x="2550448" y="1613305"/>
            <a:ext cx="4006225" cy="400110"/>
          </a:xfrm>
          <a:prstGeom prst="rect">
            <a:avLst/>
          </a:prstGeom>
          <a:noFill/>
          <a:ln>
            <a:noFill/>
          </a:ln>
          <a:effectLst/>
          <a:extLst/>
        </p:spPr>
        <p:txBody>
          <a:bodyPr wrap="none">
            <a:spAutoFit/>
          </a:bodyPr>
          <a:lstStyle/>
          <a:p>
            <a:pPr eaLnBrk="0" hangingPunct="0"/>
            <a:r>
              <a:rPr lang="zh-CN" altLang="zh-CN" sz="2000" dirty="0">
                <a:ea typeface="楷体_GB2312" pitchFamily="1" charset="-122"/>
              </a:rPr>
              <a:t>随机初始化各粒子的位置和速度    </a:t>
            </a:r>
          </a:p>
        </p:txBody>
      </p:sp>
      <p:graphicFrame>
        <p:nvGraphicFramePr>
          <p:cNvPr id="44041" name="Object 9"/>
          <p:cNvGraphicFramePr>
            <a:graphicFrameLocks noChangeAspect="1"/>
          </p:cNvGraphicFramePr>
          <p:nvPr>
            <p:extLst>
              <p:ext uri="{D42A27DB-BD31-4B8C-83A1-F6EECF244321}">
                <p14:modId xmlns:p14="http://schemas.microsoft.com/office/powerpoint/2010/main" val="3876745091"/>
              </p:ext>
            </p:extLst>
          </p:nvPr>
        </p:nvGraphicFramePr>
        <p:xfrm>
          <a:off x="2594899" y="3186943"/>
          <a:ext cx="6548438" cy="550863"/>
        </p:xfrm>
        <a:graphic>
          <a:graphicData uri="http://schemas.openxmlformats.org/presentationml/2006/ole">
            <mc:AlternateContent xmlns:mc="http://schemas.openxmlformats.org/markup-compatibility/2006">
              <mc:Choice xmlns:v="urn:schemas-microsoft-com:vml" Requires="v">
                <p:oleObj spid="_x0000_s65693" r:id="rId8" imgW="2869272" imgH="241512" progId="Equation.DSMT4">
                  <p:embed/>
                </p:oleObj>
              </mc:Choice>
              <mc:Fallback>
                <p:oleObj r:id="rId8" imgW="2869272" imgH="241512" progId="Equation.DSMT4">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2594899" y="3186943"/>
                        <a:ext cx="6548438" cy="550863"/>
                      </a:xfrm>
                      <a:prstGeom prst="rect">
                        <a:avLst/>
                      </a:prstGeom>
                      <a:solidFill>
                        <a:srgbClr val="002060"/>
                      </a:solidFill>
                      <a:ln>
                        <a:noFill/>
                      </a:ln>
                      <a:extLst/>
                    </p:spPr>
                  </p:pic>
                </p:oleObj>
              </mc:Fallback>
            </mc:AlternateContent>
          </a:graphicData>
        </a:graphic>
      </p:graphicFrame>
      <p:graphicFrame>
        <p:nvGraphicFramePr>
          <p:cNvPr id="44042" name="Object 10"/>
          <p:cNvGraphicFramePr>
            <a:graphicFrameLocks noChangeAspect="1"/>
          </p:cNvGraphicFramePr>
          <p:nvPr>
            <p:extLst>
              <p:ext uri="{D42A27DB-BD31-4B8C-83A1-F6EECF244321}">
                <p14:modId xmlns:p14="http://schemas.microsoft.com/office/powerpoint/2010/main" val="3104461076"/>
              </p:ext>
            </p:extLst>
          </p:nvPr>
        </p:nvGraphicFramePr>
        <p:xfrm>
          <a:off x="2580610" y="4331926"/>
          <a:ext cx="7388225" cy="550863"/>
        </p:xfrm>
        <a:graphic>
          <a:graphicData uri="http://schemas.openxmlformats.org/presentationml/2006/ole">
            <mc:AlternateContent xmlns:mc="http://schemas.openxmlformats.org/markup-compatibility/2006">
              <mc:Choice xmlns:v="urn:schemas-microsoft-com:vml" Requires="v">
                <p:oleObj spid="_x0000_s65694" r:id="rId10" imgW="3237412" imgH="241512" progId="Equation.DSMT4">
                  <p:embed/>
                </p:oleObj>
              </mc:Choice>
              <mc:Fallback>
                <p:oleObj r:id="rId10" imgW="3237412" imgH="241512" progId="Equation.DSMT4">
                  <p:embed/>
                  <p:pic>
                    <p:nvPicPr>
                      <p:cNvPr id="0" name=""/>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2580610" y="4331926"/>
                        <a:ext cx="7388225" cy="550863"/>
                      </a:xfrm>
                      <a:prstGeom prst="rect">
                        <a:avLst/>
                      </a:prstGeom>
                      <a:solidFill>
                        <a:srgbClr val="002060"/>
                      </a:solidFill>
                      <a:ln>
                        <a:noFill/>
                      </a:ln>
                      <a:extLst/>
                    </p:spPr>
                  </p:pic>
                </p:oleObj>
              </mc:Fallback>
            </mc:AlternateContent>
          </a:graphicData>
        </a:graphic>
      </p:graphicFrame>
      <p:graphicFrame>
        <p:nvGraphicFramePr>
          <p:cNvPr id="44043" name="Object 11"/>
          <p:cNvGraphicFramePr>
            <a:graphicFrameLocks noChangeAspect="1"/>
          </p:cNvGraphicFramePr>
          <p:nvPr>
            <p:extLst>
              <p:ext uri="{D42A27DB-BD31-4B8C-83A1-F6EECF244321}">
                <p14:modId xmlns:p14="http://schemas.microsoft.com/office/powerpoint/2010/main" val="4020765127"/>
              </p:ext>
            </p:extLst>
          </p:nvPr>
        </p:nvGraphicFramePr>
        <p:xfrm>
          <a:off x="2594899" y="3748918"/>
          <a:ext cx="7185025" cy="550862"/>
        </p:xfrm>
        <a:graphic>
          <a:graphicData uri="http://schemas.openxmlformats.org/presentationml/2006/ole">
            <mc:AlternateContent xmlns:mc="http://schemas.openxmlformats.org/markup-compatibility/2006">
              <mc:Choice xmlns:v="urn:schemas-microsoft-com:vml" Requires="v">
                <p:oleObj spid="_x0000_s65695" r:id="rId12" imgW="3148551" imgH="241512" progId="Equation.DSMT4">
                  <p:embed/>
                </p:oleObj>
              </mc:Choice>
              <mc:Fallback>
                <p:oleObj r:id="rId12" imgW="3148551" imgH="241512"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594899" y="3748918"/>
                        <a:ext cx="7185025" cy="550862"/>
                      </a:xfrm>
                      <a:prstGeom prst="rect">
                        <a:avLst/>
                      </a:prstGeom>
                      <a:solidFill>
                        <a:srgbClr val="002060"/>
                      </a:solidFill>
                      <a:ln>
                        <a:noFill/>
                      </a:ln>
                      <a:extLst/>
                    </p:spPr>
                  </p:pic>
                </p:oleObj>
              </mc:Fallback>
            </mc:AlternateContent>
          </a:graphicData>
        </a:graphic>
      </p:graphicFrame>
      <p:graphicFrame>
        <p:nvGraphicFramePr>
          <p:cNvPr id="44044" name="Object 12"/>
          <p:cNvGraphicFramePr>
            <a:graphicFrameLocks noChangeAspect="1"/>
          </p:cNvGraphicFramePr>
          <p:nvPr>
            <p:extLst>
              <p:ext uri="{D42A27DB-BD31-4B8C-83A1-F6EECF244321}">
                <p14:modId xmlns:p14="http://schemas.microsoft.com/office/powerpoint/2010/main" val="2990897379"/>
              </p:ext>
            </p:extLst>
          </p:nvPr>
        </p:nvGraphicFramePr>
        <p:xfrm>
          <a:off x="2580610" y="5520166"/>
          <a:ext cx="7069137" cy="550863"/>
        </p:xfrm>
        <a:graphic>
          <a:graphicData uri="http://schemas.openxmlformats.org/presentationml/2006/ole">
            <mc:AlternateContent xmlns:mc="http://schemas.openxmlformats.org/markup-compatibility/2006">
              <mc:Choice xmlns:v="urn:schemas-microsoft-com:vml" Requires="v">
                <p:oleObj spid="_x0000_s65696" r:id="rId13" imgW="3097773" imgH="241512" progId="Equation.DSMT4">
                  <p:embed/>
                </p:oleObj>
              </mc:Choice>
              <mc:Fallback>
                <p:oleObj r:id="rId13" imgW="3097773" imgH="241512" progId="Equation.DSMT4">
                  <p:embed/>
                  <p:pic>
                    <p:nvPicPr>
                      <p:cNvPr id="0" name=""/>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2580610" y="5520166"/>
                        <a:ext cx="7069137" cy="550863"/>
                      </a:xfrm>
                      <a:prstGeom prst="rect">
                        <a:avLst/>
                      </a:prstGeom>
                      <a:solidFill>
                        <a:srgbClr val="002060"/>
                      </a:solidFill>
                      <a:ln>
                        <a:noFill/>
                      </a:ln>
                      <a:extLst/>
                    </p:spPr>
                  </p:pic>
                </p:oleObj>
              </mc:Fallback>
            </mc:AlternateContent>
          </a:graphicData>
        </a:graphic>
      </p:graphicFrame>
      <p:graphicFrame>
        <p:nvGraphicFramePr>
          <p:cNvPr id="44045" name="Object 13"/>
          <p:cNvGraphicFramePr>
            <a:graphicFrameLocks noChangeAspect="1"/>
          </p:cNvGraphicFramePr>
          <p:nvPr>
            <p:extLst>
              <p:ext uri="{D42A27DB-BD31-4B8C-83A1-F6EECF244321}">
                <p14:modId xmlns:p14="http://schemas.microsoft.com/office/powerpoint/2010/main" val="453513001"/>
              </p:ext>
            </p:extLst>
          </p:nvPr>
        </p:nvGraphicFramePr>
        <p:xfrm>
          <a:off x="2580610" y="4926046"/>
          <a:ext cx="6894512" cy="550863"/>
        </p:xfrm>
        <a:graphic>
          <a:graphicData uri="http://schemas.openxmlformats.org/presentationml/2006/ole">
            <mc:AlternateContent xmlns:mc="http://schemas.openxmlformats.org/markup-compatibility/2006">
              <mc:Choice xmlns:v="urn:schemas-microsoft-com:vml" Requires="v">
                <p:oleObj spid="_x0000_s65697" r:id="rId15" imgW="3021606" imgH="241512" progId="Equation.DSMT4">
                  <p:embed/>
                </p:oleObj>
              </mc:Choice>
              <mc:Fallback>
                <p:oleObj r:id="rId15" imgW="3021606" imgH="241512" progId="Equation.DSMT4">
                  <p:embed/>
                  <p:pic>
                    <p:nvPicPr>
                      <p:cNvPr id="0" name=""/>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2580610" y="4926046"/>
                        <a:ext cx="6894512" cy="550863"/>
                      </a:xfrm>
                      <a:prstGeom prst="rect">
                        <a:avLst/>
                      </a:prstGeom>
                      <a:solidFill>
                        <a:srgbClr val="002060"/>
                      </a:solidFill>
                      <a:ln>
                        <a:noFill/>
                      </a:ln>
                      <a:extLst/>
                    </p:spPr>
                  </p:pic>
                </p:oleObj>
              </mc:Fallback>
            </mc:AlternateContent>
          </a:graphicData>
        </a:graphic>
      </p:graphicFrame>
      <p:sp>
        <p:nvSpPr>
          <p:cNvPr id="15"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3186965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9"/>
                                        </p:tgtEl>
                                        <p:attrNameLst>
                                          <p:attrName>style.visibility</p:attrName>
                                        </p:attrNameLst>
                                      </p:cBhvr>
                                      <p:to>
                                        <p:strVal val="visible"/>
                                      </p:to>
                                    </p:set>
                                    <p:animEffect transition="in" filter="wipe(left)">
                                      <p:cBhvr>
                                        <p:cTn id="7" dur="500"/>
                                        <p:tgtEl>
                                          <p:spTgt spid="440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40"/>
                                        </p:tgtEl>
                                        <p:attrNameLst>
                                          <p:attrName>style.visibility</p:attrName>
                                        </p:attrNameLst>
                                      </p:cBhvr>
                                      <p:to>
                                        <p:strVal val="visible"/>
                                      </p:to>
                                    </p:set>
                                    <p:animEffect transition="in" filter="wipe(left)">
                                      <p:cBhvr>
                                        <p:cTn id="12" dur="500"/>
                                        <p:tgtEl>
                                          <p:spTgt spid="440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4035"/>
                                        </p:tgtEl>
                                        <p:attrNameLst>
                                          <p:attrName>style.visibility</p:attrName>
                                        </p:attrNameLst>
                                      </p:cBhvr>
                                      <p:to>
                                        <p:strVal val="visible"/>
                                      </p:to>
                                    </p:set>
                                    <p:animEffect transition="in" filter="wipe(left)">
                                      <p:cBhvr>
                                        <p:cTn id="17" dur="500"/>
                                        <p:tgtEl>
                                          <p:spTgt spid="440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034"/>
                                        </p:tgtEl>
                                        <p:attrNameLst>
                                          <p:attrName>style.visibility</p:attrName>
                                        </p:attrNameLst>
                                      </p:cBhvr>
                                      <p:to>
                                        <p:strVal val="visible"/>
                                      </p:to>
                                    </p:set>
                                    <p:animEffect transition="in" filter="wipe(left)">
                                      <p:cBhvr>
                                        <p:cTn id="22" dur="500"/>
                                        <p:tgtEl>
                                          <p:spTgt spid="440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4041"/>
                                        </p:tgtEl>
                                        <p:attrNameLst>
                                          <p:attrName>style.visibility</p:attrName>
                                        </p:attrNameLst>
                                      </p:cBhvr>
                                      <p:to>
                                        <p:strVal val="visible"/>
                                      </p:to>
                                    </p:set>
                                    <p:animEffect transition="in" filter="wipe(left)">
                                      <p:cBhvr>
                                        <p:cTn id="27" dur="500"/>
                                        <p:tgtEl>
                                          <p:spTgt spid="44041"/>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44043"/>
                                        </p:tgtEl>
                                        <p:attrNameLst>
                                          <p:attrName>style.visibility</p:attrName>
                                        </p:attrNameLst>
                                      </p:cBhvr>
                                      <p:to>
                                        <p:strVal val="visible"/>
                                      </p:to>
                                    </p:set>
                                    <p:animEffect transition="in" filter="wipe(left)">
                                      <p:cBhvr>
                                        <p:cTn id="31" dur="500"/>
                                        <p:tgtEl>
                                          <p:spTgt spid="44043"/>
                                        </p:tgtEl>
                                      </p:cBhvr>
                                    </p:animEffect>
                                  </p:childTnLst>
                                </p:cTn>
                              </p:par>
                            </p:childTnLst>
                          </p:cTn>
                        </p:par>
                        <p:par>
                          <p:cTn id="32" fill="hold" nodeType="afterGroup">
                            <p:stCondLst>
                              <p:cond delay="1000"/>
                            </p:stCondLst>
                            <p:childTnLst>
                              <p:par>
                                <p:cTn id="33" presetID="22" presetClass="entr" presetSubtype="8" fill="hold" nodeType="afterEffect">
                                  <p:stCondLst>
                                    <p:cond delay="0"/>
                                  </p:stCondLst>
                                  <p:childTnLst>
                                    <p:set>
                                      <p:cBhvr>
                                        <p:cTn id="34" dur="1" fill="hold">
                                          <p:stCondLst>
                                            <p:cond delay="0"/>
                                          </p:stCondLst>
                                        </p:cTn>
                                        <p:tgtEl>
                                          <p:spTgt spid="44042"/>
                                        </p:tgtEl>
                                        <p:attrNameLst>
                                          <p:attrName>style.visibility</p:attrName>
                                        </p:attrNameLst>
                                      </p:cBhvr>
                                      <p:to>
                                        <p:strVal val="visible"/>
                                      </p:to>
                                    </p:set>
                                    <p:animEffect transition="in" filter="wipe(left)">
                                      <p:cBhvr>
                                        <p:cTn id="35" dur="500"/>
                                        <p:tgtEl>
                                          <p:spTgt spid="44042"/>
                                        </p:tgtEl>
                                      </p:cBhvr>
                                    </p:animEffect>
                                  </p:childTnLst>
                                </p:cTn>
                              </p:par>
                            </p:childTnLst>
                          </p:cTn>
                        </p:par>
                        <p:par>
                          <p:cTn id="36" fill="hold" nodeType="afterGroup">
                            <p:stCondLst>
                              <p:cond delay="1500"/>
                            </p:stCondLst>
                            <p:childTnLst>
                              <p:par>
                                <p:cTn id="37" presetID="22" presetClass="entr" presetSubtype="8" fill="hold" nodeType="afterEffect">
                                  <p:stCondLst>
                                    <p:cond delay="0"/>
                                  </p:stCondLst>
                                  <p:childTnLst>
                                    <p:set>
                                      <p:cBhvr>
                                        <p:cTn id="38" dur="1" fill="hold">
                                          <p:stCondLst>
                                            <p:cond delay="0"/>
                                          </p:stCondLst>
                                        </p:cTn>
                                        <p:tgtEl>
                                          <p:spTgt spid="44045"/>
                                        </p:tgtEl>
                                        <p:attrNameLst>
                                          <p:attrName>style.visibility</p:attrName>
                                        </p:attrNameLst>
                                      </p:cBhvr>
                                      <p:to>
                                        <p:strVal val="visible"/>
                                      </p:to>
                                    </p:set>
                                    <p:animEffect transition="in" filter="wipe(left)">
                                      <p:cBhvr>
                                        <p:cTn id="39" dur="500"/>
                                        <p:tgtEl>
                                          <p:spTgt spid="44045"/>
                                        </p:tgtEl>
                                      </p:cBhvr>
                                    </p:animEffect>
                                  </p:childTnLst>
                                </p:cTn>
                              </p:par>
                            </p:childTnLst>
                          </p:cTn>
                        </p:par>
                        <p:par>
                          <p:cTn id="40" fill="hold" nodeType="afterGroup">
                            <p:stCondLst>
                              <p:cond delay="2000"/>
                            </p:stCondLst>
                            <p:childTnLst>
                              <p:par>
                                <p:cTn id="41" presetID="22" presetClass="entr" presetSubtype="8" fill="hold" nodeType="afterEffect">
                                  <p:stCondLst>
                                    <p:cond delay="0"/>
                                  </p:stCondLst>
                                  <p:childTnLst>
                                    <p:set>
                                      <p:cBhvr>
                                        <p:cTn id="42" dur="1" fill="hold">
                                          <p:stCondLst>
                                            <p:cond delay="0"/>
                                          </p:stCondLst>
                                        </p:cTn>
                                        <p:tgtEl>
                                          <p:spTgt spid="44044"/>
                                        </p:tgtEl>
                                        <p:attrNameLst>
                                          <p:attrName>style.visibility</p:attrName>
                                        </p:attrNameLst>
                                      </p:cBhvr>
                                      <p:to>
                                        <p:strVal val="visible"/>
                                      </p:to>
                                    </p:set>
                                    <p:animEffect transition="in" filter="wipe(left)">
                                      <p:cBhvr>
                                        <p:cTn id="43" dur="500"/>
                                        <p:tgtEl>
                                          <p:spTgt spid="44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utoUpdateAnimBg="0"/>
      <p:bldP spid="44039" grpId="0" autoUpdateAnimBg="0"/>
      <p:bldP spid="44040"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a:t>粒子群算法</a:t>
            </a:r>
          </a:p>
        </p:txBody>
      </p:sp>
      <p:sp>
        <p:nvSpPr>
          <p:cNvPr id="4" name="Rectangle 2"/>
          <p:cNvSpPr>
            <a:spLocks noChangeArrowheads="1"/>
          </p:cNvSpPr>
          <p:nvPr/>
        </p:nvSpPr>
        <p:spPr bwMode="auto">
          <a:xfrm>
            <a:off x="1529302" y="1978253"/>
            <a:ext cx="6356350" cy="4189412"/>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Wingdings" panose="05000000000000000000" pitchFamily="2" charset="2"/>
              <a:buChar char="q"/>
              <a:defRPr sz="2400" kern="1200">
                <a:solidFill>
                  <a:srgbClr val="006260"/>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q"/>
              <a:defRPr sz="2000" kern="1200">
                <a:solidFill>
                  <a:srgbClr val="006260"/>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q"/>
              <a:defRPr kern="1200">
                <a:solidFill>
                  <a:srgbClr val="006260"/>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zh-CN" altLang="en-US" dirty="0">
                <a:solidFill>
                  <a:schemeClr val="tx1"/>
                </a:solidFill>
              </a:rPr>
              <a:t>   </a:t>
            </a:r>
            <a:r>
              <a:rPr lang="zh-CN" altLang="en-US" sz="2000" b="1" dirty="0">
                <a:solidFill>
                  <a:schemeClr val="tx1"/>
                </a:solidFill>
                <a:latin typeface="宋体" panose="02010600030101010101" pitchFamily="2" charset="-122"/>
                <a:ea typeface="宋体" panose="02010600030101010101" pitchFamily="2" charset="-122"/>
              </a:rPr>
              <a:t>由Kennedy和Eberhart于1995年提出．</a:t>
            </a:r>
          </a:p>
          <a:p>
            <a:pPr>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endParaRPr>
          </a:p>
          <a:p>
            <a:pPr>
              <a:buFont typeface="Wingdings" panose="05000000000000000000" pitchFamily="2" charset="2"/>
              <a:buNone/>
            </a:pPr>
            <a:r>
              <a:rPr lang="zh-CN" altLang="en-US" sz="2000" b="1" dirty="0">
                <a:solidFill>
                  <a:schemeClr val="tx1"/>
                </a:solidFill>
                <a:latin typeface="宋体" panose="02010600030101010101" pitchFamily="2" charset="-122"/>
                <a:ea typeface="宋体" panose="02010600030101010101" pitchFamily="2" charset="-122"/>
              </a:rPr>
              <a:t>  群体迭代，粒子在解空间追随最优的粒子进行搜索.</a:t>
            </a:r>
          </a:p>
          <a:p>
            <a:pPr>
              <a:buFont typeface="Wingdings" panose="05000000000000000000" pitchFamily="2" charset="2"/>
              <a:buNone/>
            </a:pPr>
            <a:endParaRPr lang="zh-CN" altLang="en-US" sz="2000" b="1" dirty="0">
              <a:solidFill>
                <a:schemeClr val="tx1"/>
              </a:solidFill>
              <a:latin typeface="宋体" panose="02010600030101010101" pitchFamily="2" charset="-122"/>
              <a:ea typeface="宋体" panose="02010600030101010101" pitchFamily="2" charset="-122"/>
            </a:endParaRPr>
          </a:p>
          <a:p>
            <a:pPr>
              <a:buFont typeface="Wingdings" panose="05000000000000000000" pitchFamily="2" charset="2"/>
              <a:buNone/>
            </a:pPr>
            <a:r>
              <a:rPr lang="zh-CN" altLang="en-US" sz="2000" b="1" dirty="0">
                <a:solidFill>
                  <a:schemeClr val="tx1"/>
                </a:solidFill>
                <a:ea typeface="楷体_GB2312" pitchFamily="1" charset="-122"/>
              </a:rPr>
              <a:t>                                  简单易行</a:t>
            </a:r>
          </a:p>
          <a:p>
            <a:pPr>
              <a:buFont typeface="Wingdings" panose="05000000000000000000" pitchFamily="2" charset="2"/>
              <a:buNone/>
            </a:pPr>
            <a:r>
              <a:rPr lang="zh-CN" altLang="en-US" sz="2000" b="1" dirty="0">
                <a:solidFill>
                  <a:schemeClr val="tx1"/>
                </a:solidFill>
                <a:ea typeface="楷体_GB2312" pitchFamily="1" charset="-122"/>
              </a:rPr>
              <a:t>   粒子群算法:      收敛速度快</a:t>
            </a:r>
          </a:p>
          <a:p>
            <a:pPr>
              <a:buFont typeface="Wingdings" panose="05000000000000000000" pitchFamily="2" charset="2"/>
              <a:buNone/>
            </a:pPr>
            <a:r>
              <a:rPr lang="zh-CN" altLang="en-US" sz="2000" b="1" dirty="0">
                <a:solidFill>
                  <a:schemeClr val="tx1"/>
                </a:solidFill>
                <a:ea typeface="楷体_GB2312" pitchFamily="1" charset="-122"/>
              </a:rPr>
              <a:t>                                  设置参数少</a:t>
            </a:r>
          </a:p>
          <a:p>
            <a:pPr>
              <a:buFont typeface="Wingdings" panose="05000000000000000000" pitchFamily="2" charset="2"/>
              <a:buNone/>
            </a:pPr>
            <a:endParaRPr lang="zh-CN" altLang="en-US" sz="2000" b="1" dirty="0">
              <a:solidFill>
                <a:schemeClr val="accent1"/>
              </a:solidFill>
              <a:ea typeface="楷体_GB2312" pitchFamily="1" charset="-122"/>
            </a:endParaRPr>
          </a:p>
          <a:p>
            <a:pPr>
              <a:buFont typeface="Wingdings" panose="05000000000000000000" pitchFamily="2" charset="2"/>
              <a:buNone/>
            </a:pPr>
            <a:endParaRPr lang="zh-CN" altLang="en-US" sz="2000" b="1" dirty="0">
              <a:solidFill>
                <a:schemeClr val="tx1"/>
              </a:solidFill>
              <a:ea typeface="楷体_GB2312" pitchFamily="1" charset="-122"/>
            </a:endParaRPr>
          </a:p>
          <a:p>
            <a:pPr>
              <a:buFont typeface="Wingdings" panose="05000000000000000000" pitchFamily="2" charset="2"/>
              <a:buNone/>
            </a:pPr>
            <a:r>
              <a:rPr lang="zh-CN" altLang="en-US" sz="2000" b="1" dirty="0">
                <a:solidFill>
                  <a:schemeClr val="tx1"/>
                </a:solidFill>
                <a:ea typeface="楷体_GB2312" pitchFamily="1" charset="-122"/>
              </a:rPr>
              <a:t>   已成为现代优化方法领域研究的热点．</a:t>
            </a:r>
          </a:p>
        </p:txBody>
      </p:sp>
      <p:sp>
        <p:nvSpPr>
          <p:cNvPr id="5" name="Text Box 3"/>
          <p:cNvSpPr txBox="1">
            <a:spLocks noChangeArrowheads="1"/>
          </p:cNvSpPr>
          <p:nvPr/>
        </p:nvSpPr>
        <p:spPr bwMode="auto">
          <a:xfrm>
            <a:off x="2267490" y="522515"/>
            <a:ext cx="71294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endParaRPr lang="zh-CN" altLang="zh-CN"/>
          </a:p>
        </p:txBody>
      </p:sp>
      <p:sp>
        <p:nvSpPr>
          <p:cNvPr id="6" name="Rectangle 4"/>
          <p:cNvSpPr>
            <a:spLocks noChangeArrowheads="1"/>
          </p:cNvSpPr>
          <p:nvPr/>
        </p:nvSpPr>
        <p:spPr bwMode="auto">
          <a:xfrm>
            <a:off x="1228312" y="475231"/>
            <a:ext cx="8540750" cy="992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kern="1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2pPr>
            <a:lvl3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3pPr>
            <a:lvl4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4pPr>
            <a:lvl5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9pPr>
          </a:lstStyle>
          <a:p>
            <a:r>
              <a:rPr lang="zh-CN" altLang="zh-CN" sz="2800" b="1" dirty="0">
                <a:solidFill>
                  <a:schemeClr val="tx1"/>
                </a:solidFill>
                <a:latin typeface="Times New Roman" panose="02020603050405020304" pitchFamily="18" charset="0"/>
                <a:ea typeface="楷体_GB2312" pitchFamily="1" charset="-122"/>
              </a:rPr>
              <a:t>粒子群算法发展历史简介</a:t>
            </a:r>
            <a:r>
              <a:rPr lang="zh-CN" altLang="zh-CN" sz="2800" dirty="0">
                <a:solidFill>
                  <a:schemeClr val="tx1"/>
                </a:solidFill>
              </a:rPr>
              <a:t> </a:t>
            </a:r>
          </a:p>
        </p:txBody>
      </p:sp>
      <p:pic>
        <p:nvPicPr>
          <p:cNvPr id="7" name="Picture 24" descr="Russ Eber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3035" y="894330"/>
            <a:ext cx="1818245" cy="2232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29" descr="jimk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5823" y="3479214"/>
            <a:ext cx="3465113" cy="2357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AutoShape 7"/>
          <p:cNvSpPr>
            <a:spLocks/>
          </p:cNvSpPr>
          <p:nvPr/>
        </p:nvSpPr>
        <p:spPr bwMode="auto">
          <a:xfrm>
            <a:off x="3250152" y="3640365"/>
            <a:ext cx="244475" cy="863600"/>
          </a:xfrm>
          <a:prstGeom prst="leftBrace">
            <a:avLst>
              <a:gd name="adj1" fmla="val 29437"/>
              <a:gd name="adj2" fmla="val 50000"/>
            </a:avLst>
          </a:prstGeom>
          <a:noFill/>
          <a:ln w="28575" cap="flat"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3470267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1"/>
          </p:nvPr>
        </p:nvSpPr>
        <p:spPr>
          <a:xfrm>
            <a:off x="838200" y="718457"/>
            <a:ext cx="10515600" cy="5458506"/>
          </a:xfrm>
        </p:spPr>
        <p:txBody>
          <a:bodyPr>
            <a:normAutofit/>
          </a:bodyPr>
          <a:lstStyle/>
          <a:p>
            <a:pPr>
              <a:lnSpc>
                <a:spcPct val="150000"/>
              </a:lnSpc>
            </a:pPr>
            <a:endParaRPr lang="zh-CN" altLang="en-US" sz="2400" dirty="0"/>
          </a:p>
        </p:txBody>
      </p:sp>
      <p:sp>
        <p:nvSpPr>
          <p:cNvPr id="45058" name="Rectangle 2"/>
          <p:cNvSpPr>
            <a:spLocks noChangeArrowheads="1"/>
          </p:cNvSpPr>
          <p:nvPr/>
        </p:nvSpPr>
        <p:spPr bwMode="auto">
          <a:xfrm>
            <a:off x="2495551" y="1650355"/>
            <a:ext cx="1938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初始速度：   </a:t>
            </a:r>
          </a:p>
        </p:txBody>
      </p:sp>
      <p:sp>
        <p:nvSpPr>
          <p:cNvPr id="45063" name="Rectangle 7"/>
          <p:cNvSpPr>
            <a:spLocks noChangeArrowheads="1"/>
          </p:cNvSpPr>
          <p:nvPr/>
        </p:nvSpPr>
        <p:spPr bwMode="auto">
          <a:xfrm>
            <a:off x="1086701" y="896666"/>
            <a:ext cx="40703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ea typeface="楷体_GB2312" pitchFamily="1" charset="-122"/>
              </a:rPr>
              <a:t>对粒子群进行随机初始化       </a:t>
            </a:r>
          </a:p>
        </p:txBody>
      </p:sp>
      <p:graphicFrame>
        <p:nvGraphicFramePr>
          <p:cNvPr id="45065" name="Object 9"/>
          <p:cNvGraphicFramePr>
            <a:graphicFrameLocks noChangeAspect="1"/>
          </p:cNvGraphicFramePr>
          <p:nvPr>
            <p:extLst>
              <p:ext uri="{D42A27DB-BD31-4B8C-83A1-F6EECF244321}">
                <p14:modId xmlns:p14="http://schemas.microsoft.com/office/powerpoint/2010/main" val="2454777004"/>
              </p:ext>
            </p:extLst>
          </p:nvPr>
        </p:nvGraphicFramePr>
        <p:xfrm>
          <a:off x="2694874" y="2458567"/>
          <a:ext cx="6780212" cy="550863"/>
        </p:xfrm>
        <a:graphic>
          <a:graphicData uri="http://schemas.openxmlformats.org/presentationml/2006/ole">
            <mc:AlternateContent xmlns:mc="http://schemas.openxmlformats.org/markup-compatibility/2006">
              <mc:Choice xmlns:v="urn:schemas-microsoft-com:vml" Requires="v">
                <p:oleObj spid="_x0000_s66700" r:id="rId3" imgW="2970828" imgH="241512" progId="Equation.DSMT4">
                  <p:embed/>
                </p:oleObj>
              </mc:Choice>
              <mc:Fallback>
                <p:oleObj r:id="rId3" imgW="2970828" imgH="241512"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694874" y="2458567"/>
                        <a:ext cx="6780212" cy="550863"/>
                      </a:xfrm>
                      <a:prstGeom prst="rect">
                        <a:avLst/>
                      </a:prstGeom>
                      <a:solidFill>
                        <a:srgbClr val="002060"/>
                      </a:solidFill>
                      <a:ln>
                        <a:noFill/>
                      </a:ln>
                      <a:extLst/>
                    </p:spPr>
                  </p:pic>
                </p:oleObj>
              </mc:Fallback>
            </mc:AlternateContent>
          </a:graphicData>
        </a:graphic>
      </p:graphicFrame>
      <p:graphicFrame>
        <p:nvGraphicFramePr>
          <p:cNvPr id="45066" name="Object 10"/>
          <p:cNvGraphicFramePr>
            <a:graphicFrameLocks noChangeAspect="1"/>
          </p:cNvGraphicFramePr>
          <p:nvPr>
            <p:extLst>
              <p:ext uri="{D42A27DB-BD31-4B8C-83A1-F6EECF244321}">
                <p14:modId xmlns:p14="http://schemas.microsoft.com/office/powerpoint/2010/main" val="3906544703"/>
              </p:ext>
            </p:extLst>
          </p:nvPr>
        </p:nvGraphicFramePr>
        <p:xfrm>
          <a:off x="2675824" y="3825404"/>
          <a:ext cx="6983412" cy="550862"/>
        </p:xfrm>
        <a:graphic>
          <a:graphicData uri="http://schemas.openxmlformats.org/presentationml/2006/ole">
            <mc:AlternateContent xmlns:mc="http://schemas.openxmlformats.org/markup-compatibility/2006">
              <mc:Choice xmlns:v="urn:schemas-microsoft-com:vml" Requires="v">
                <p:oleObj spid="_x0000_s66701" r:id="rId5" imgW="3059689" imgH="241512" progId="Equation.DSMT4">
                  <p:embed/>
                </p:oleObj>
              </mc:Choice>
              <mc:Fallback>
                <p:oleObj r:id="rId5" imgW="3059689" imgH="241512"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675824" y="3825404"/>
                        <a:ext cx="6983412" cy="550862"/>
                      </a:xfrm>
                      <a:prstGeom prst="rect">
                        <a:avLst/>
                      </a:prstGeom>
                      <a:solidFill>
                        <a:srgbClr val="002060"/>
                      </a:solidFill>
                      <a:ln>
                        <a:noFill/>
                      </a:ln>
                      <a:extLst/>
                    </p:spPr>
                  </p:pic>
                </p:oleObj>
              </mc:Fallback>
            </mc:AlternateContent>
          </a:graphicData>
        </a:graphic>
      </p:graphicFrame>
      <p:graphicFrame>
        <p:nvGraphicFramePr>
          <p:cNvPr id="45067" name="Object 11"/>
          <p:cNvGraphicFramePr>
            <a:graphicFrameLocks noChangeAspect="1"/>
          </p:cNvGraphicFramePr>
          <p:nvPr>
            <p:extLst>
              <p:ext uri="{D42A27DB-BD31-4B8C-83A1-F6EECF244321}">
                <p14:modId xmlns:p14="http://schemas.microsoft.com/office/powerpoint/2010/main" val="30771865"/>
              </p:ext>
            </p:extLst>
          </p:nvPr>
        </p:nvGraphicFramePr>
        <p:xfrm>
          <a:off x="2677412" y="3144367"/>
          <a:ext cx="7185025" cy="550863"/>
        </p:xfrm>
        <a:graphic>
          <a:graphicData uri="http://schemas.openxmlformats.org/presentationml/2006/ole">
            <mc:AlternateContent xmlns:mc="http://schemas.openxmlformats.org/markup-compatibility/2006">
              <mc:Choice xmlns:v="urn:schemas-microsoft-com:vml" Requires="v">
                <p:oleObj spid="_x0000_s66702" r:id="rId7" imgW="3148551" imgH="241512" progId="Equation.DSMT4">
                  <p:embed/>
                </p:oleObj>
              </mc:Choice>
              <mc:Fallback>
                <p:oleObj r:id="rId7" imgW="3148551" imgH="241512"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677412" y="3144367"/>
                        <a:ext cx="7185025" cy="550863"/>
                      </a:xfrm>
                      <a:prstGeom prst="rect">
                        <a:avLst/>
                      </a:prstGeom>
                      <a:solidFill>
                        <a:srgbClr val="002060"/>
                      </a:solidFill>
                      <a:ln>
                        <a:noFill/>
                      </a:ln>
                      <a:extLst/>
                    </p:spPr>
                  </p:pic>
                </p:oleObj>
              </mc:Fallback>
            </mc:AlternateContent>
          </a:graphicData>
        </a:graphic>
      </p:graphicFrame>
      <p:graphicFrame>
        <p:nvGraphicFramePr>
          <p:cNvPr id="45068" name="Object 12"/>
          <p:cNvGraphicFramePr>
            <a:graphicFrameLocks noChangeAspect="1"/>
          </p:cNvGraphicFramePr>
          <p:nvPr>
            <p:extLst>
              <p:ext uri="{D42A27DB-BD31-4B8C-83A1-F6EECF244321}">
                <p14:modId xmlns:p14="http://schemas.microsoft.com/office/powerpoint/2010/main" val="1162839449"/>
              </p:ext>
            </p:extLst>
          </p:nvPr>
        </p:nvGraphicFramePr>
        <p:xfrm>
          <a:off x="2721861" y="5279554"/>
          <a:ext cx="6489700" cy="550862"/>
        </p:xfrm>
        <a:graphic>
          <a:graphicData uri="http://schemas.openxmlformats.org/presentationml/2006/ole">
            <mc:AlternateContent xmlns:mc="http://schemas.openxmlformats.org/markup-compatibility/2006">
              <mc:Choice xmlns:v="urn:schemas-microsoft-com:vml" Requires="v">
                <p:oleObj spid="_x0000_s66703" r:id="rId9" imgW="2843883" imgH="241512" progId="Equation.DSMT4">
                  <p:embed/>
                </p:oleObj>
              </mc:Choice>
              <mc:Fallback>
                <p:oleObj r:id="rId9" imgW="2843883" imgH="241512"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721861" y="5279554"/>
                        <a:ext cx="6489700" cy="550862"/>
                      </a:xfrm>
                      <a:prstGeom prst="rect">
                        <a:avLst/>
                      </a:prstGeom>
                      <a:solidFill>
                        <a:srgbClr val="002060"/>
                      </a:solidFill>
                      <a:ln>
                        <a:noFill/>
                      </a:ln>
                      <a:extLst/>
                    </p:spPr>
                  </p:pic>
                </p:oleObj>
              </mc:Fallback>
            </mc:AlternateContent>
          </a:graphicData>
        </a:graphic>
      </p:graphicFrame>
      <p:graphicFrame>
        <p:nvGraphicFramePr>
          <p:cNvPr id="45069" name="Object 13"/>
          <p:cNvGraphicFramePr>
            <a:graphicFrameLocks noChangeAspect="1"/>
          </p:cNvGraphicFramePr>
          <p:nvPr>
            <p:extLst>
              <p:ext uri="{D42A27DB-BD31-4B8C-83A1-F6EECF244321}">
                <p14:modId xmlns:p14="http://schemas.microsoft.com/office/powerpoint/2010/main" val="2502325239"/>
              </p:ext>
            </p:extLst>
          </p:nvPr>
        </p:nvGraphicFramePr>
        <p:xfrm>
          <a:off x="2709161" y="4546129"/>
          <a:ext cx="6750050" cy="550862"/>
        </p:xfrm>
        <a:graphic>
          <a:graphicData uri="http://schemas.openxmlformats.org/presentationml/2006/ole">
            <mc:AlternateContent xmlns:mc="http://schemas.openxmlformats.org/markup-compatibility/2006">
              <mc:Choice xmlns:v="urn:schemas-microsoft-com:vml" Requires="v">
                <p:oleObj spid="_x0000_s66704" r:id="rId11" imgW="2958133" imgH="241512" progId="Equation.DSMT4">
                  <p:embed/>
                </p:oleObj>
              </mc:Choice>
              <mc:Fallback>
                <p:oleObj r:id="rId11" imgW="2958133" imgH="241512"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709161" y="4546129"/>
                        <a:ext cx="6750050" cy="550862"/>
                      </a:xfrm>
                      <a:prstGeom prst="rect">
                        <a:avLst/>
                      </a:prstGeom>
                      <a:solidFill>
                        <a:srgbClr val="002060"/>
                      </a:solidFill>
                      <a:ln>
                        <a:noFill/>
                      </a:ln>
                      <a:extLst/>
                    </p:spPr>
                  </p:pic>
                </p:oleObj>
              </mc:Fallback>
            </mc:AlternateContent>
          </a:graphicData>
        </a:graphic>
      </p:graphicFrame>
      <p:sp>
        <p:nvSpPr>
          <p:cNvPr id="15"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1071082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wipe(left)">
                                      <p:cBhvr>
                                        <p:cTn id="7" dur="500"/>
                                        <p:tgtEl>
                                          <p:spTgt spid="45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5065"/>
                                        </p:tgtEl>
                                        <p:attrNameLst>
                                          <p:attrName>style.visibility</p:attrName>
                                        </p:attrNameLst>
                                      </p:cBhvr>
                                      <p:to>
                                        <p:strVal val="visible"/>
                                      </p:to>
                                    </p:set>
                                    <p:animEffect transition="in" filter="wipe(left)">
                                      <p:cBhvr>
                                        <p:cTn id="12" dur="500"/>
                                        <p:tgtEl>
                                          <p:spTgt spid="4506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5067"/>
                                        </p:tgtEl>
                                        <p:attrNameLst>
                                          <p:attrName>style.visibility</p:attrName>
                                        </p:attrNameLst>
                                      </p:cBhvr>
                                      <p:to>
                                        <p:strVal val="visible"/>
                                      </p:to>
                                    </p:set>
                                    <p:animEffect transition="in" filter="wipe(left)">
                                      <p:cBhvr>
                                        <p:cTn id="16" dur="500"/>
                                        <p:tgtEl>
                                          <p:spTgt spid="45067"/>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45066"/>
                                        </p:tgtEl>
                                        <p:attrNameLst>
                                          <p:attrName>style.visibility</p:attrName>
                                        </p:attrNameLst>
                                      </p:cBhvr>
                                      <p:to>
                                        <p:strVal val="visible"/>
                                      </p:to>
                                    </p:set>
                                    <p:animEffect transition="in" filter="wipe(left)">
                                      <p:cBhvr>
                                        <p:cTn id="20" dur="500"/>
                                        <p:tgtEl>
                                          <p:spTgt spid="45066"/>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45069"/>
                                        </p:tgtEl>
                                        <p:attrNameLst>
                                          <p:attrName>style.visibility</p:attrName>
                                        </p:attrNameLst>
                                      </p:cBhvr>
                                      <p:to>
                                        <p:strVal val="visible"/>
                                      </p:to>
                                    </p:set>
                                    <p:animEffect transition="in" filter="wipe(left)">
                                      <p:cBhvr>
                                        <p:cTn id="24" dur="500"/>
                                        <p:tgtEl>
                                          <p:spTgt spid="45069"/>
                                        </p:tgtEl>
                                      </p:cBhvr>
                                    </p:animEffect>
                                  </p:childTnLst>
                                </p:cTn>
                              </p:par>
                            </p:childTnLst>
                          </p:cTn>
                        </p:par>
                        <p:par>
                          <p:cTn id="25" fill="hold" nodeType="afterGroup">
                            <p:stCondLst>
                              <p:cond delay="2000"/>
                            </p:stCondLst>
                            <p:childTnLst>
                              <p:par>
                                <p:cTn id="26" presetID="22" presetClass="entr" presetSubtype="8" fill="hold" nodeType="afterEffect">
                                  <p:stCondLst>
                                    <p:cond delay="0"/>
                                  </p:stCondLst>
                                  <p:childTnLst>
                                    <p:set>
                                      <p:cBhvr>
                                        <p:cTn id="27" dur="1" fill="hold">
                                          <p:stCondLst>
                                            <p:cond delay="0"/>
                                          </p:stCondLst>
                                        </p:cTn>
                                        <p:tgtEl>
                                          <p:spTgt spid="45068"/>
                                        </p:tgtEl>
                                        <p:attrNameLst>
                                          <p:attrName>style.visibility</p:attrName>
                                        </p:attrNameLst>
                                      </p:cBhvr>
                                      <p:to>
                                        <p:strVal val="visible"/>
                                      </p:to>
                                    </p:set>
                                    <p:animEffect transition="in" filter="wipe(left)">
                                      <p:cBhvr>
                                        <p:cTn id="28" dur="500"/>
                                        <p:tgtEl>
                                          <p:spTgt spid="45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18457"/>
            <a:ext cx="10515600" cy="5661078"/>
          </a:xfrm>
        </p:spPr>
        <p:txBody>
          <a:bodyPr/>
          <a:lstStyle/>
          <a:p>
            <a:endParaRPr lang="zh-CN" altLang="en-US" dirty="0"/>
          </a:p>
        </p:txBody>
      </p:sp>
      <p:sp>
        <p:nvSpPr>
          <p:cNvPr id="46082" name="Rectangle 2"/>
          <p:cNvSpPr>
            <a:spLocks noChangeArrowheads="1"/>
          </p:cNvSpPr>
          <p:nvPr/>
        </p:nvSpPr>
        <p:spPr bwMode="auto">
          <a:xfrm>
            <a:off x="1703388" y="1548903"/>
            <a:ext cx="1938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初始速度：   </a:t>
            </a:r>
          </a:p>
        </p:txBody>
      </p:sp>
      <p:graphicFrame>
        <p:nvGraphicFramePr>
          <p:cNvPr id="46083" name="Object 3"/>
          <p:cNvGraphicFramePr>
            <a:graphicFrameLocks noChangeAspect="1"/>
          </p:cNvGraphicFramePr>
          <p:nvPr>
            <p:extLst>
              <p:ext uri="{D42A27DB-BD31-4B8C-83A1-F6EECF244321}">
                <p14:modId xmlns:p14="http://schemas.microsoft.com/office/powerpoint/2010/main" val="2711351814"/>
              </p:ext>
            </p:extLst>
          </p:nvPr>
        </p:nvGraphicFramePr>
        <p:xfrm>
          <a:off x="3608389" y="1497333"/>
          <a:ext cx="4086225" cy="550862"/>
        </p:xfrm>
        <a:graphic>
          <a:graphicData uri="http://schemas.openxmlformats.org/presentationml/2006/ole">
            <mc:AlternateContent xmlns:mc="http://schemas.openxmlformats.org/markup-compatibility/2006">
              <mc:Choice xmlns:v="urn:schemas-microsoft-com:vml" Requires="v">
                <p:oleObj spid="_x0000_s67866" r:id="rId3" imgW="1790240" imgH="241512" progId="Equation.DSMT4">
                  <p:embed/>
                </p:oleObj>
              </mc:Choice>
              <mc:Fallback>
                <p:oleObj r:id="rId3" imgW="1790240" imgH="241512"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608389" y="1497333"/>
                        <a:ext cx="4086225" cy="550862"/>
                      </a:xfrm>
                      <a:prstGeom prst="rect">
                        <a:avLst/>
                      </a:prstGeom>
                      <a:solidFill>
                        <a:srgbClr val="002060"/>
                      </a:solidFill>
                      <a:ln>
                        <a:noFill/>
                      </a:ln>
                      <a:extLst/>
                    </p:spPr>
                  </p:pic>
                </p:oleObj>
              </mc:Fallback>
            </mc:AlternateContent>
          </a:graphicData>
        </a:graphic>
      </p:graphicFrame>
      <p:sp>
        <p:nvSpPr>
          <p:cNvPr id="46084" name="Rectangle 4"/>
          <p:cNvSpPr>
            <a:spLocks noChangeArrowheads="1"/>
          </p:cNvSpPr>
          <p:nvPr/>
        </p:nvSpPr>
        <p:spPr bwMode="auto">
          <a:xfrm>
            <a:off x="1731109" y="1084137"/>
            <a:ext cx="23535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初始位置：</a:t>
            </a:r>
            <a:r>
              <a:rPr lang="zh-CN" altLang="zh-CN" sz="2400" dirty="0">
                <a:latin typeface="楷体_GB2312" pitchFamily="1" charset="-122"/>
                <a:ea typeface="楷体_GB2312" pitchFamily="1" charset="-122"/>
              </a:rPr>
              <a:t>    </a:t>
            </a:r>
          </a:p>
        </p:txBody>
      </p:sp>
      <p:graphicFrame>
        <p:nvGraphicFramePr>
          <p:cNvPr id="46085" name="Object 5"/>
          <p:cNvGraphicFramePr>
            <a:graphicFrameLocks noChangeAspect="1"/>
          </p:cNvGraphicFramePr>
          <p:nvPr>
            <p:extLst>
              <p:ext uri="{D42A27DB-BD31-4B8C-83A1-F6EECF244321}">
                <p14:modId xmlns:p14="http://schemas.microsoft.com/office/powerpoint/2010/main" val="2631983809"/>
              </p:ext>
            </p:extLst>
          </p:nvPr>
        </p:nvGraphicFramePr>
        <p:xfrm>
          <a:off x="3576639" y="890343"/>
          <a:ext cx="4318000" cy="550863"/>
        </p:xfrm>
        <a:graphic>
          <a:graphicData uri="http://schemas.openxmlformats.org/presentationml/2006/ole">
            <mc:AlternateContent xmlns:mc="http://schemas.openxmlformats.org/markup-compatibility/2006">
              <mc:Choice xmlns:v="urn:schemas-microsoft-com:vml" Requires="v">
                <p:oleObj spid="_x0000_s67867" r:id="rId5" imgW="1891796" imgH="241512" progId="Equation.DSMT4">
                  <p:embed/>
                </p:oleObj>
              </mc:Choice>
              <mc:Fallback>
                <p:oleObj r:id="rId5" imgW="1891796" imgH="241512"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576639" y="890343"/>
                        <a:ext cx="4318000" cy="550863"/>
                      </a:xfrm>
                      <a:prstGeom prst="rect">
                        <a:avLst/>
                      </a:prstGeom>
                      <a:solidFill>
                        <a:srgbClr val="002060"/>
                      </a:solidFill>
                      <a:ln>
                        <a:noFill/>
                      </a:ln>
                      <a:extLst/>
                    </p:spPr>
                  </p:pic>
                </p:oleObj>
              </mc:Fallback>
            </mc:AlternateContent>
          </a:graphicData>
        </a:graphic>
      </p:graphicFrame>
      <p:graphicFrame>
        <p:nvGraphicFramePr>
          <p:cNvPr id="46086" name="Object 6"/>
          <p:cNvGraphicFramePr>
            <a:graphicFrameLocks noChangeAspect="1"/>
          </p:cNvGraphicFramePr>
          <p:nvPr>
            <p:extLst>
              <p:ext uri="{D42A27DB-BD31-4B8C-83A1-F6EECF244321}">
                <p14:modId xmlns:p14="http://schemas.microsoft.com/office/powerpoint/2010/main" val="3335391088"/>
              </p:ext>
            </p:extLst>
          </p:nvPr>
        </p:nvGraphicFramePr>
        <p:xfrm>
          <a:off x="2566988" y="3716338"/>
          <a:ext cx="3302000" cy="550862"/>
        </p:xfrm>
        <a:graphic>
          <a:graphicData uri="http://schemas.openxmlformats.org/presentationml/2006/ole">
            <mc:AlternateContent xmlns:mc="http://schemas.openxmlformats.org/markup-compatibility/2006">
              <mc:Choice xmlns:v="urn:schemas-microsoft-com:vml" Requires="v">
                <p:oleObj spid="_x0000_s67868" r:id="rId7" imgW="1449375" imgH="241827" progId="Equation.DSMT4">
                  <p:embed/>
                </p:oleObj>
              </mc:Choice>
              <mc:Fallback>
                <p:oleObj r:id="rId7" imgW="1449375" imgH="241827"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566988" y="3716338"/>
                        <a:ext cx="3302000" cy="550862"/>
                      </a:xfrm>
                      <a:prstGeom prst="rect">
                        <a:avLst/>
                      </a:prstGeom>
                      <a:solidFill>
                        <a:srgbClr val="002060"/>
                      </a:solidFill>
                      <a:ln>
                        <a:noFill/>
                      </a:ln>
                      <a:extLst/>
                    </p:spPr>
                  </p:pic>
                </p:oleObj>
              </mc:Fallback>
            </mc:AlternateContent>
          </a:graphicData>
        </a:graphic>
      </p:graphicFrame>
      <p:sp>
        <p:nvSpPr>
          <p:cNvPr id="46087" name="Rectangle 7"/>
          <p:cNvSpPr>
            <a:spLocks noChangeArrowheads="1"/>
          </p:cNvSpPr>
          <p:nvPr/>
        </p:nvSpPr>
        <p:spPr bwMode="auto">
          <a:xfrm>
            <a:off x="1703388" y="2089300"/>
            <a:ext cx="39693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计算每个粒子的适应值 </a:t>
            </a:r>
            <a:r>
              <a:rPr lang="zh-CN" altLang="zh-CN" sz="2400">
                <a:latin typeface="楷体_GB2312" pitchFamily="1" charset="-122"/>
                <a:ea typeface="楷体_GB2312" pitchFamily="1" charset="-122"/>
              </a:rPr>
              <a:t>    </a:t>
            </a:r>
          </a:p>
        </p:txBody>
      </p:sp>
      <p:graphicFrame>
        <p:nvGraphicFramePr>
          <p:cNvPr id="46088" name="Object 8"/>
          <p:cNvGraphicFramePr>
            <a:graphicFrameLocks noChangeAspect="1"/>
          </p:cNvGraphicFramePr>
          <p:nvPr>
            <p:extLst>
              <p:ext uri="{D42A27DB-BD31-4B8C-83A1-F6EECF244321}">
                <p14:modId xmlns:p14="http://schemas.microsoft.com/office/powerpoint/2010/main" val="2564722637"/>
              </p:ext>
            </p:extLst>
          </p:nvPr>
        </p:nvGraphicFramePr>
        <p:xfrm>
          <a:off x="2519364" y="4321176"/>
          <a:ext cx="3303587" cy="550863"/>
        </p:xfrm>
        <a:graphic>
          <a:graphicData uri="http://schemas.openxmlformats.org/presentationml/2006/ole">
            <mc:AlternateContent xmlns:mc="http://schemas.openxmlformats.org/markup-compatibility/2006">
              <mc:Choice xmlns:v="urn:schemas-microsoft-com:vml" Requires="v">
                <p:oleObj spid="_x0000_s67869" r:id="rId9" imgW="1449375" imgH="241827" progId="Equation.DSMT4">
                  <p:embed/>
                </p:oleObj>
              </mc:Choice>
              <mc:Fallback>
                <p:oleObj r:id="rId9" imgW="1449375" imgH="241827"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519364" y="4321176"/>
                        <a:ext cx="3303587" cy="550863"/>
                      </a:xfrm>
                      <a:prstGeom prst="rect">
                        <a:avLst/>
                      </a:prstGeom>
                      <a:solidFill>
                        <a:srgbClr val="002060"/>
                      </a:solidFill>
                      <a:ln>
                        <a:noFill/>
                      </a:ln>
                      <a:extLst/>
                    </p:spPr>
                  </p:pic>
                </p:oleObj>
              </mc:Fallback>
            </mc:AlternateContent>
          </a:graphicData>
        </a:graphic>
      </p:graphicFrame>
      <p:grpSp>
        <p:nvGrpSpPr>
          <p:cNvPr id="46089" name="Group 9"/>
          <p:cNvGrpSpPr>
            <a:grpSpLocks/>
          </p:cNvGrpSpPr>
          <p:nvPr/>
        </p:nvGrpSpPr>
        <p:grpSpPr bwMode="auto">
          <a:xfrm>
            <a:off x="1757364" y="2593975"/>
            <a:ext cx="8415338" cy="985838"/>
            <a:chOff x="0" y="0"/>
            <a:chExt cx="5301" cy="621"/>
          </a:xfrm>
        </p:grpSpPr>
        <p:graphicFrame>
          <p:nvGraphicFramePr>
            <p:cNvPr id="46090" name="Object 10"/>
            <p:cNvGraphicFramePr>
              <a:graphicFrameLocks noChangeAspect="1"/>
            </p:cNvGraphicFramePr>
            <p:nvPr>
              <p:extLst>
                <p:ext uri="{D42A27DB-BD31-4B8C-83A1-F6EECF244321}">
                  <p14:modId xmlns:p14="http://schemas.microsoft.com/office/powerpoint/2010/main" val="1414409365"/>
                </p:ext>
              </p:extLst>
            </p:nvPr>
          </p:nvGraphicFramePr>
          <p:xfrm>
            <a:off x="510" y="0"/>
            <a:ext cx="3230" cy="621"/>
          </p:xfrm>
          <a:graphic>
            <a:graphicData uri="http://schemas.openxmlformats.org/presentationml/2006/ole">
              <mc:AlternateContent xmlns:mc="http://schemas.openxmlformats.org/markup-compatibility/2006">
                <mc:Choice xmlns:v="urn:schemas-microsoft-com:vml" Requires="v">
                  <p:oleObj spid="_x0000_s67870" r:id="rId11" imgW="2247242" imgH="431930" progId="Equation.DSMT4">
                    <p:embed/>
                  </p:oleObj>
                </mc:Choice>
                <mc:Fallback>
                  <p:oleObj r:id="rId11" imgW="2247242" imgH="431930"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510" y="0"/>
                          <a:ext cx="3230" cy="621"/>
                        </a:xfrm>
                        <a:prstGeom prst="rect">
                          <a:avLst/>
                        </a:prstGeom>
                        <a:solidFill>
                          <a:srgbClr val="002060"/>
                        </a:solidFill>
                        <a:ln>
                          <a:noFill/>
                        </a:ln>
                        <a:extLst/>
                      </p:spPr>
                    </p:pic>
                  </p:oleObj>
                </mc:Fallback>
              </mc:AlternateContent>
            </a:graphicData>
          </a:graphic>
        </p:graphicFrame>
        <p:sp>
          <p:nvSpPr>
            <p:cNvPr id="46091" name="Rectangle 11"/>
            <p:cNvSpPr>
              <a:spLocks noChangeArrowheads="1"/>
            </p:cNvSpPr>
            <p:nvPr/>
          </p:nvSpPr>
          <p:spPr bwMode="auto">
            <a:xfrm>
              <a:off x="0" y="154"/>
              <a:ext cx="89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latin typeface="楷体_GB2312" pitchFamily="1" charset="-122"/>
                  <a:ea typeface="楷体_GB2312" pitchFamily="1" charset="-122"/>
                </a:rPr>
                <a:t>按照    </a:t>
              </a:r>
            </a:p>
          </p:txBody>
        </p:sp>
        <p:sp>
          <p:nvSpPr>
            <p:cNvPr id="46092" name="Rectangle 12"/>
            <p:cNvSpPr>
              <a:spLocks noChangeArrowheads="1"/>
            </p:cNvSpPr>
            <p:nvPr/>
          </p:nvSpPr>
          <p:spPr bwMode="auto">
            <a:xfrm>
              <a:off x="3818" y="163"/>
              <a:ext cx="14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latin typeface="楷体_GB2312" pitchFamily="1" charset="-122"/>
                  <a:ea typeface="楷体_GB2312" pitchFamily="1" charset="-122"/>
                </a:rPr>
                <a:t>计算适应值    </a:t>
              </a:r>
            </a:p>
          </p:txBody>
        </p:sp>
      </p:grpSp>
      <p:graphicFrame>
        <p:nvGraphicFramePr>
          <p:cNvPr id="46093" name="Object 13" descr="紫色网格"/>
          <p:cNvGraphicFramePr>
            <a:graphicFrameLocks noChangeAspect="1"/>
          </p:cNvGraphicFramePr>
          <p:nvPr>
            <p:extLst>
              <p:ext uri="{D42A27DB-BD31-4B8C-83A1-F6EECF244321}">
                <p14:modId xmlns:p14="http://schemas.microsoft.com/office/powerpoint/2010/main" val="4198201499"/>
              </p:ext>
            </p:extLst>
          </p:nvPr>
        </p:nvGraphicFramePr>
        <p:xfrm>
          <a:off x="7028658" y="4506905"/>
          <a:ext cx="1331912" cy="581025"/>
        </p:xfrm>
        <a:graphic>
          <a:graphicData uri="http://schemas.openxmlformats.org/presentationml/2006/ole">
            <mc:AlternateContent xmlns:mc="http://schemas.openxmlformats.org/markup-compatibility/2006">
              <mc:Choice xmlns:v="urn:schemas-microsoft-com:vml" Requires="v">
                <p:oleObj spid="_x0000_s67871" r:id="rId13" imgW="584771" imgH="254427" progId="Equation.DSMT4">
                  <p:embed/>
                </p:oleObj>
              </mc:Choice>
              <mc:Fallback>
                <p:oleObj r:id="rId13" imgW="584771" imgH="25442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8658" y="4506905"/>
                        <a:ext cx="1331912" cy="581025"/>
                      </a:xfrm>
                      <a:prstGeom prst="rect">
                        <a:avLst/>
                      </a:prstGeom>
                      <a:blipFill dpi="0" rotWithShape="1">
                        <a:blip r:embed="rId15"/>
                        <a:srcRect/>
                        <a:tile tx="0" ty="0" sx="100000" sy="100000" flip="none" algn="tl"/>
                      </a:blipFill>
                      <a:ln w="38100" cmpd="sng">
                        <a:solidFill>
                          <a:srgbClr val="00FF00"/>
                        </a:solidFill>
                        <a:miter lim="800000"/>
                        <a:headEnd/>
                        <a:tailEnd/>
                      </a:ln>
                    </p:spPr>
                  </p:pic>
                </p:oleObj>
              </mc:Fallback>
            </mc:AlternateContent>
          </a:graphicData>
        </a:graphic>
      </p:graphicFrame>
      <p:graphicFrame>
        <p:nvGraphicFramePr>
          <p:cNvPr id="46094" name="Object 14"/>
          <p:cNvGraphicFramePr>
            <a:graphicFrameLocks noChangeAspect="1"/>
          </p:cNvGraphicFramePr>
          <p:nvPr>
            <p:extLst>
              <p:ext uri="{D42A27DB-BD31-4B8C-83A1-F6EECF244321}">
                <p14:modId xmlns:p14="http://schemas.microsoft.com/office/powerpoint/2010/main" val="1739947926"/>
              </p:ext>
            </p:extLst>
          </p:nvPr>
        </p:nvGraphicFramePr>
        <p:xfrm>
          <a:off x="2447926" y="6161088"/>
          <a:ext cx="3273425" cy="552450"/>
        </p:xfrm>
        <a:graphic>
          <a:graphicData uri="http://schemas.openxmlformats.org/presentationml/2006/ole">
            <mc:AlternateContent xmlns:mc="http://schemas.openxmlformats.org/markup-compatibility/2006">
              <mc:Choice xmlns:v="urn:schemas-microsoft-com:vml" Requires="v">
                <p:oleObj spid="_x0000_s67872" r:id="rId16" imgW="1436664" imgH="241827" progId="Equation.DSMT4">
                  <p:embed/>
                </p:oleObj>
              </mc:Choice>
              <mc:Fallback>
                <p:oleObj r:id="rId16" imgW="1436664" imgH="241827" progId="Equation.DSMT4">
                  <p:embed/>
                  <p:pic>
                    <p:nvPicPr>
                      <p:cNvPr id="0" name=""/>
                      <p:cNvPicPr>
                        <a:picLocks noChangeAspect="1" noChangeArrowheads="1"/>
                      </p:cNvPicPr>
                      <p:nvPr/>
                    </p:nvPicPr>
                    <p:blipFill>
                      <a:blip r:embed="rId17">
                        <a:lum bright="100000"/>
                        <a:extLst>
                          <a:ext uri="{28A0092B-C50C-407E-A947-70E740481C1C}">
                            <a14:useLocalDpi xmlns:a14="http://schemas.microsoft.com/office/drawing/2010/main" val="0"/>
                          </a:ext>
                        </a:extLst>
                      </a:blip>
                      <a:srcRect/>
                      <a:stretch>
                        <a:fillRect/>
                      </a:stretch>
                    </p:blipFill>
                    <p:spPr bwMode="auto">
                      <a:xfrm>
                        <a:off x="2447926" y="6161088"/>
                        <a:ext cx="3273425" cy="552450"/>
                      </a:xfrm>
                      <a:prstGeom prst="rect">
                        <a:avLst/>
                      </a:prstGeom>
                      <a:solidFill>
                        <a:srgbClr val="002060"/>
                      </a:solidFill>
                      <a:ln>
                        <a:noFill/>
                      </a:ln>
                      <a:extLst/>
                    </p:spPr>
                  </p:pic>
                </p:oleObj>
              </mc:Fallback>
            </mc:AlternateContent>
          </a:graphicData>
        </a:graphic>
      </p:graphicFrame>
      <p:graphicFrame>
        <p:nvGraphicFramePr>
          <p:cNvPr id="46095" name="Object 15"/>
          <p:cNvGraphicFramePr>
            <a:graphicFrameLocks noChangeAspect="1"/>
          </p:cNvGraphicFramePr>
          <p:nvPr>
            <p:extLst>
              <p:ext uri="{D42A27DB-BD31-4B8C-83A1-F6EECF244321}">
                <p14:modId xmlns:p14="http://schemas.microsoft.com/office/powerpoint/2010/main" val="962345737"/>
              </p:ext>
            </p:extLst>
          </p:nvPr>
        </p:nvGraphicFramePr>
        <p:xfrm>
          <a:off x="2462214" y="5589588"/>
          <a:ext cx="3273425" cy="552450"/>
        </p:xfrm>
        <a:graphic>
          <a:graphicData uri="http://schemas.openxmlformats.org/presentationml/2006/ole">
            <mc:AlternateContent xmlns:mc="http://schemas.openxmlformats.org/markup-compatibility/2006">
              <mc:Choice xmlns:v="urn:schemas-microsoft-com:vml" Requires="v">
                <p:oleObj spid="_x0000_s67873" r:id="rId18" imgW="1436664" imgH="241827" progId="Equation.DSMT4">
                  <p:embed/>
                </p:oleObj>
              </mc:Choice>
              <mc:Fallback>
                <p:oleObj r:id="rId18" imgW="1436664" imgH="241827" progId="Equation.DSMT4">
                  <p:embed/>
                  <p:pic>
                    <p:nvPicPr>
                      <p:cNvPr id="0" name=""/>
                      <p:cNvPicPr>
                        <a:picLocks noChangeAspect="1" noChangeArrowheads="1"/>
                      </p:cNvPicPr>
                      <p:nvPr/>
                    </p:nvPicPr>
                    <p:blipFill>
                      <a:blip r:embed="rId19">
                        <a:lum bright="100000"/>
                        <a:extLst>
                          <a:ext uri="{28A0092B-C50C-407E-A947-70E740481C1C}">
                            <a14:useLocalDpi xmlns:a14="http://schemas.microsoft.com/office/drawing/2010/main" val="0"/>
                          </a:ext>
                        </a:extLst>
                      </a:blip>
                      <a:srcRect/>
                      <a:stretch>
                        <a:fillRect/>
                      </a:stretch>
                    </p:blipFill>
                    <p:spPr bwMode="auto">
                      <a:xfrm>
                        <a:off x="2462214" y="5589588"/>
                        <a:ext cx="3273425" cy="552450"/>
                      </a:xfrm>
                      <a:prstGeom prst="rect">
                        <a:avLst/>
                      </a:prstGeom>
                      <a:solidFill>
                        <a:srgbClr val="002060"/>
                      </a:solidFill>
                      <a:ln>
                        <a:noFill/>
                      </a:ln>
                      <a:extLst/>
                    </p:spPr>
                  </p:pic>
                </p:oleObj>
              </mc:Fallback>
            </mc:AlternateContent>
          </a:graphicData>
        </a:graphic>
      </p:graphicFrame>
      <p:graphicFrame>
        <p:nvGraphicFramePr>
          <p:cNvPr id="46096" name="Object 16"/>
          <p:cNvGraphicFramePr>
            <a:graphicFrameLocks noChangeAspect="1"/>
          </p:cNvGraphicFramePr>
          <p:nvPr>
            <p:extLst>
              <p:ext uri="{D42A27DB-BD31-4B8C-83A1-F6EECF244321}">
                <p14:modId xmlns:p14="http://schemas.microsoft.com/office/powerpoint/2010/main" val="1414656456"/>
              </p:ext>
            </p:extLst>
          </p:nvPr>
        </p:nvGraphicFramePr>
        <p:xfrm>
          <a:off x="2462213" y="4956176"/>
          <a:ext cx="3244850" cy="550863"/>
        </p:xfrm>
        <a:graphic>
          <a:graphicData uri="http://schemas.openxmlformats.org/presentationml/2006/ole">
            <mc:AlternateContent xmlns:mc="http://schemas.openxmlformats.org/markup-compatibility/2006">
              <mc:Choice xmlns:v="urn:schemas-microsoft-com:vml" Requires="v">
                <p:oleObj spid="_x0000_s67874" r:id="rId20" imgW="1423953" imgH="241827" progId="Equation.DSMT4">
                  <p:embed/>
                </p:oleObj>
              </mc:Choice>
              <mc:Fallback>
                <p:oleObj r:id="rId20" imgW="1423953" imgH="241827" progId="Equation.DSMT4">
                  <p:embed/>
                  <p:pic>
                    <p:nvPicPr>
                      <p:cNvPr id="0" name=""/>
                      <p:cNvPicPr>
                        <a:picLocks noChangeAspect="1"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2462213" y="4956176"/>
                        <a:ext cx="3244850" cy="550863"/>
                      </a:xfrm>
                      <a:prstGeom prst="rect">
                        <a:avLst/>
                      </a:prstGeom>
                      <a:solidFill>
                        <a:srgbClr val="002060"/>
                      </a:solidFill>
                      <a:ln>
                        <a:noFill/>
                      </a:ln>
                      <a:extLst/>
                    </p:spPr>
                  </p:pic>
                </p:oleObj>
              </mc:Fallback>
            </mc:AlternateContent>
          </a:graphicData>
        </a:graphic>
      </p:graphicFrame>
      <p:sp>
        <p:nvSpPr>
          <p:cNvPr id="46097" name="AutoShape 17" descr="紫色网格"/>
          <p:cNvSpPr>
            <a:spLocks noChangeArrowheads="1"/>
          </p:cNvSpPr>
          <p:nvPr/>
        </p:nvSpPr>
        <p:spPr bwMode="auto">
          <a:xfrm>
            <a:off x="6678613" y="3462347"/>
            <a:ext cx="2447925" cy="646112"/>
          </a:xfrm>
          <a:prstGeom prst="wedgeRoundRectCallout">
            <a:avLst>
              <a:gd name="adj1" fmla="val -79769"/>
              <a:gd name="adj2" fmla="val 15847"/>
              <a:gd name="adj3" fmla="val 16667"/>
            </a:avLst>
          </a:prstGeom>
          <a:blipFill dpi="0" rotWithShape="1">
            <a:blip r:embed="rId15"/>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zh-CN" sz="2000" dirty="0">
                <a:solidFill>
                  <a:schemeClr val="bg1"/>
                </a:solidFill>
                <a:ea typeface="楷体_GB2312" pitchFamily="1" charset="-122"/>
              </a:rPr>
              <a:t>历史最优解</a:t>
            </a:r>
            <a:r>
              <a:rPr lang="en-US" altLang="zh-CN" sz="2000" dirty="0" err="1">
                <a:solidFill>
                  <a:schemeClr val="bg1"/>
                </a:solidFill>
                <a:ea typeface="楷体_GB2312" pitchFamily="1" charset="-122"/>
              </a:rPr>
              <a:t>gbest</a:t>
            </a:r>
            <a:endParaRPr lang="zh-CN" altLang="zh-CN" sz="2000" dirty="0">
              <a:solidFill>
                <a:schemeClr val="bg1"/>
              </a:solidFill>
              <a:ea typeface="楷体_GB2312" pitchFamily="1" charset="-122"/>
            </a:endParaRPr>
          </a:p>
        </p:txBody>
      </p:sp>
      <p:graphicFrame>
        <p:nvGraphicFramePr>
          <p:cNvPr id="46098" name="Object 18" descr="紫色网格"/>
          <p:cNvGraphicFramePr>
            <a:graphicFrameLocks noChangeAspect="1"/>
          </p:cNvGraphicFramePr>
          <p:nvPr>
            <p:extLst>
              <p:ext uri="{D42A27DB-BD31-4B8C-83A1-F6EECF244321}">
                <p14:modId xmlns:p14="http://schemas.microsoft.com/office/powerpoint/2010/main" val="3389176912"/>
              </p:ext>
            </p:extLst>
          </p:nvPr>
        </p:nvGraphicFramePr>
        <p:xfrm>
          <a:off x="6383339" y="5300663"/>
          <a:ext cx="3241675" cy="550862"/>
        </p:xfrm>
        <a:graphic>
          <a:graphicData uri="http://schemas.openxmlformats.org/presentationml/2006/ole">
            <mc:AlternateContent xmlns:mc="http://schemas.openxmlformats.org/markup-compatibility/2006">
              <mc:Choice xmlns:v="urn:schemas-microsoft-com:vml" Requires="v">
                <p:oleObj spid="_x0000_s67875" r:id="rId22" imgW="1423953" imgH="241827" progId="Equation.DSMT4">
                  <p:embed/>
                </p:oleObj>
              </mc:Choice>
              <mc:Fallback>
                <p:oleObj r:id="rId22" imgW="1423953" imgH="241827"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83339" y="5300663"/>
                        <a:ext cx="3241675" cy="550862"/>
                      </a:xfrm>
                      <a:prstGeom prst="rect">
                        <a:avLst/>
                      </a:prstGeom>
                      <a:blipFill dpi="0" rotWithShape="1">
                        <a:blip r:embed="rId15"/>
                        <a:srcRect/>
                        <a:tile tx="0" ty="0" sx="100000" sy="100000" flip="none" algn="tl"/>
                      </a:blipFill>
                      <a:ln w="38100" cmpd="sng">
                        <a:solidFill>
                          <a:srgbClr val="00FF00"/>
                        </a:solidFill>
                        <a:miter lim="800000"/>
                        <a:headEnd/>
                        <a:tailEnd/>
                      </a:ln>
                    </p:spPr>
                  </p:pic>
                </p:oleObj>
              </mc:Fallback>
            </mc:AlternateContent>
          </a:graphicData>
        </a:graphic>
      </p:graphicFrame>
      <p:sp>
        <p:nvSpPr>
          <p:cNvPr id="2" name="标题 1"/>
          <p:cNvSpPr>
            <a:spLocks noGrp="1"/>
          </p:cNvSpPr>
          <p:nvPr>
            <p:ph type="title"/>
          </p:nvPr>
        </p:nvSpPr>
        <p:spPr>
          <a:xfrm>
            <a:off x="0" y="130176"/>
            <a:ext cx="10515600" cy="522514"/>
          </a:xfrm>
        </p:spPr>
        <p:txBody>
          <a:bodyPr>
            <a:noAutofit/>
          </a:bodyPr>
          <a:lstStyle/>
          <a:p>
            <a:r>
              <a:rPr lang="zh-CN" altLang="en-US" dirty="0"/>
              <a:t>粒子群算法</a:t>
            </a:r>
            <a:br>
              <a:rPr lang="zh-CN" altLang="en-US" dirty="0"/>
            </a:br>
            <a:endParaRPr lang="zh-CN" altLang="en-US" dirty="0"/>
          </a:p>
        </p:txBody>
      </p:sp>
    </p:spTree>
    <p:extLst>
      <p:ext uri="{BB962C8B-B14F-4D97-AF65-F5344CB8AC3E}">
        <p14:creationId xmlns:p14="http://schemas.microsoft.com/office/powerpoint/2010/main" val="4066864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wipe(left)">
                                      <p:cBhvr>
                                        <p:cTn id="7" dur="500"/>
                                        <p:tgtEl>
                                          <p:spTgt spid="460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6083"/>
                                        </p:tgtEl>
                                        <p:attrNameLst>
                                          <p:attrName>style.visibility</p:attrName>
                                        </p:attrNameLst>
                                      </p:cBhvr>
                                      <p:to>
                                        <p:strVal val="visible"/>
                                      </p:to>
                                    </p:set>
                                    <p:animEffect transition="in" filter="wipe(left)">
                                      <p:cBhvr>
                                        <p:cTn id="12" dur="500"/>
                                        <p:tgtEl>
                                          <p:spTgt spid="460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087"/>
                                        </p:tgtEl>
                                        <p:attrNameLst>
                                          <p:attrName>style.visibility</p:attrName>
                                        </p:attrNameLst>
                                      </p:cBhvr>
                                      <p:to>
                                        <p:strVal val="visible"/>
                                      </p:to>
                                    </p:set>
                                    <p:animEffect transition="in" filter="wipe(left)">
                                      <p:cBhvr>
                                        <p:cTn id="17" dur="500"/>
                                        <p:tgtEl>
                                          <p:spTgt spid="460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6089"/>
                                        </p:tgtEl>
                                        <p:attrNameLst>
                                          <p:attrName>style.visibility</p:attrName>
                                        </p:attrNameLst>
                                      </p:cBhvr>
                                      <p:to>
                                        <p:strVal val="visible"/>
                                      </p:to>
                                    </p:set>
                                    <p:animEffect transition="in" filter="wipe(left)">
                                      <p:cBhvr>
                                        <p:cTn id="22" dur="500"/>
                                        <p:tgtEl>
                                          <p:spTgt spid="460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6086"/>
                                        </p:tgtEl>
                                        <p:attrNameLst>
                                          <p:attrName>style.visibility</p:attrName>
                                        </p:attrNameLst>
                                      </p:cBhvr>
                                      <p:to>
                                        <p:strVal val="visible"/>
                                      </p:to>
                                    </p:set>
                                    <p:animEffect transition="in" filter="wipe(left)">
                                      <p:cBhvr>
                                        <p:cTn id="27" dur="500"/>
                                        <p:tgtEl>
                                          <p:spTgt spid="460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6088"/>
                                        </p:tgtEl>
                                        <p:attrNameLst>
                                          <p:attrName>style.visibility</p:attrName>
                                        </p:attrNameLst>
                                      </p:cBhvr>
                                      <p:to>
                                        <p:strVal val="visible"/>
                                      </p:to>
                                    </p:set>
                                    <p:animEffect transition="in" filter="wipe(left)">
                                      <p:cBhvr>
                                        <p:cTn id="32" dur="500"/>
                                        <p:tgtEl>
                                          <p:spTgt spid="460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6096"/>
                                        </p:tgtEl>
                                        <p:attrNameLst>
                                          <p:attrName>style.visibility</p:attrName>
                                        </p:attrNameLst>
                                      </p:cBhvr>
                                      <p:to>
                                        <p:strVal val="visible"/>
                                      </p:to>
                                    </p:set>
                                    <p:animEffect transition="in" filter="wipe(left)">
                                      <p:cBhvr>
                                        <p:cTn id="37" dur="500"/>
                                        <p:tgtEl>
                                          <p:spTgt spid="460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6095"/>
                                        </p:tgtEl>
                                        <p:attrNameLst>
                                          <p:attrName>style.visibility</p:attrName>
                                        </p:attrNameLst>
                                      </p:cBhvr>
                                      <p:to>
                                        <p:strVal val="visible"/>
                                      </p:to>
                                    </p:set>
                                    <p:animEffect transition="in" filter="wipe(left)">
                                      <p:cBhvr>
                                        <p:cTn id="42" dur="500"/>
                                        <p:tgtEl>
                                          <p:spTgt spid="4609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6094"/>
                                        </p:tgtEl>
                                        <p:attrNameLst>
                                          <p:attrName>style.visibility</p:attrName>
                                        </p:attrNameLst>
                                      </p:cBhvr>
                                      <p:to>
                                        <p:strVal val="visible"/>
                                      </p:to>
                                    </p:set>
                                    <p:animEffect transition="in" filter="wipe(left)">
                                      <p:cBhvr>
                                        <p:cTn id="47" dur="500"/>
                                        <p:tgtEl>
                                          <p:spTgt spid="4609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097"/>
                                        </p:tgtEl>
                                        <p:attrNameLst>
                                          <p:attrName>style.visibility</p:attrName>
                                        </p:attrNameLst>
                                      </p:cBhvr>
                                      <p:to>
                                        <p:strVal val="visible"/>
                                      </p:to>
                                    </p:set>
                                    <p:animEffect transition="in" filter="wipe(left)">
                                      <p:cBhvr>
                                        <p:cTn id="52" dur="500"/>
                                        <p:tgtEl>
                                          <p:spTgt spid="4609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6093"/>
                                        </p:tgtEl>
                                        <p:attrNameLst>
                                          <p:attrName>style.visibility</p:attrName>
                                        </p:attrNameLst>
                                      </p:cBhvr>
                                      <p:to>
                                        <p:strVal val="visible"/>
                                      </p:to>
                                    </p:set>
                                    <p:animEffect transition="in" filter="wipe(left)">
                                      <p:cBhvr>
                                        <p:cTn id="57" dur="500"/>
                                        <p:tgtEl>
                                          <p:spTgt spid="460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6098"/>
                                        </p:tgtEl>
                                        <p:attrNameLst>
                                          <p:attrName>style.visibility</p:attrName>
                                        </p:attrNameLst>
                                      </p:cBhvr>
                                      <p:to>
                                        <p:strVal val="visible"/>
                                      </p:to>
                                    </p:set>
                                    <p:animEffect transition="in" filter="wipe(left)">
                                      <p:cBhvr>
                                        <p:cTn id="62" dur="500"/>
                                        <p:tgtEl>
                                          <p:spTgt spid="46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7" grpId="0" autoUpdateAnimBg="0"/>
      <p:bldP spid="46097"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7106" name="Rectangle 2"/>
          <p:cNvSpPr>
            <a:spLocks noChangeArrowheads="1"/>
          </p:cNvSpPr>
          <p:nvPr/>
        </p:nvSpPr>
        <p:spPr bwMode="auto">
          <a:xfrm>
            <a:off x="1981148" y="3501915"/>
            <a:ext cx="43396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latin typeface="楷体_GB2312" pitchFamily="1" charset="-122"/>
                <a:ea typeface="楷体_GB2312" pitchFamily="1" charset="-122"/>
              </a:rPr>
              <a:t>更新粒子的速度和位置：     </a:t>
            </a:r>
          </a:p>
        </p:txBody>
      </p:sp>
      <p:graphicFrame>
        <p:nvGraphicFramePr>
          <p:cNvPr id="47108" name="Object 4"/>
          <p:cNvGraphicFramePr>
            <a:graphicFrameLocks noChangeAspect="1"/>
          </p:cNvGraphicFramePr>
          <p:nvPr>
            <p:extLst>
              <p:ext uri="{D42A27DB-BD31-4B8C-83A1-F6EECF244321}">
                <p14:modId xmlns:p14="http://schemas.microsoft.com/office/powerpoint/2010/main" val="3366591177"/>
              </p:ext>
            </p:extLst>
          </p:nvPr>
        </p:nvGraphicFramePr>
        <p:xfrm>
          <a:off x="3910974" y="5139864"/>
          <a:ext cx="2143125" cy="522287"/>
        </p:xfrm>
        <a:graphic>
          <a:graphicData uri="http://schemas.openxmlformats.org/presentationml/2006/ole">
            <mc:AlternateContent xmlns:mc="http://schemas.openxmlformats.org/markup-compatibility/2006">
              <mc:Choice xmlns:v="urn:schemas-microsoft-com:vml" Requires="v">
                <p:oleObj spid="_x0000_s68799" r:id="rId3" imgW="941342" imgH="229215" progId="Equation.DSMT4">
                  <p:embed/>
                </p:oleObj>
              </mc:Choice>
              <mc:Fallback>
                <p:oleObj r:id="rId3" imgW="941342" imgH="22921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974" y="5139864"/>
                        <a:ext cx="2143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7109" name="Group 5"/>
          <p:cNvGrpSpPr>
            <a:grpSpLocks/>
          </p:cNvGrpSpPr>
          <p:nvPr/>
        </p:nvGrpSpPr>
        <p:grpSpPr bwMode="auto">
          <a:xfrm>
            <a:off x="2015499" y="4032583"/>
            <a:ext cx="8191500" cy="528638"/>
            <a:chOff x="-362" y="-4"/>
            <a:chExt cx="5160" cy="333"/>
          </a:xfrm>
        </p:grpSpPr>
        <p:grpSp>
          <p:nvGrpSpPr>
            <p:cNvPr id="47110" name="Group 6"/>
            <p:cNvGrpSpPr>
              <a:grpSpLocks/>
            </p:cNvGrpSpPr>
            <p:nvPr/>
          </p:nvGrpSpPr>
          <p:grpSpPr bwMode="auto">
            <a:xfrm>
              <a:off x="-362" y="-4"/>
              <a:ext cx="1988" cy="333"/>
              <a:chOff x="-362" y="-4"/>
              <a:chExt cx="1988" cy="333"/>
            </a:xfrm>
          </p:grpSpPr>
          <mc:AlternateContent xmlns:mc="http://schemas.openxmlformats.org/markup-compatibility/2006" xmlns:a14="http://schemas.microsoft.com/office/drawing/2010/main">
            <mc:Choice Requires="a14">
              <p:graphicFrame>
                <p:nvGraphicFramePr>
                  <p:cNvPr id="47112" name="Object 8"/>
                  <p:cNvGraphicFramePr>
                    <a:graphicFrameLocks noChangeAspect="1"/>
                  </p:cNvGraphicFramePr>
                  <p:nvPr/>
                </p:nvGraphicFramePr>
                <p:xfrm>
                  <a:off x="318" y="0"/>
                  <a:ext cx="529" cy="329"/>
                </p:xfrm>
                <a:graphic>
                  <a:graphicData uri="http://schemas.openxmlformats.org/presentationml/2006/ole">
                    <mc:AlternateContent>
                      <mc:Choice xmlns:v="urn:schemas-microsoft-com:vml" Requires="v">
                        <p:oleObj spid="_x0000_s68800" r:id="rId5" imgW="369579" imgH="229514" progId="Equation.DSMT4">
                          <p:embed/>
                        </p:oleObj>
                      </mc:Choice>
                      <mc:Fallback>
                        <p:oleObj r:id="rId5" imgW="369579" imgH="229514" progId="Equation.DSMT4">
                          <p:embed/>
                          <p:pic>
                            <p:nvPicPr>
                              <p:cNvPr id="0" name=""/>
                              <p:cNvPicPr>
                                <a:picLocks noChangeAspect="1" noChangeArrowheads="1"/>
                              </p:cNvPicPr>
                              <p:nvPr/>
                            </p:nvPicPr>
                            <p:blipFill>
                              <a:blip r:embed="rId6">
                                <a:lum bright="100000"/>
                                <a:extLst>
                                  <a:ext uri="{28A0092B-C50C-407E-A947-70E740481C1C}">
                                    <a14:useLocalDpi val="0"/>
                                  </a:ext>
                                </a:extLst>
                              </a:blip>
                              <a:srcRect/>
                              <a:stretch>
                                <a:fillRect/>
                              </a:stretch>
                            </p:blipFill>
                            <p:spPr bwMode="auto">
                              <a:xfrm>
                                <a:off x="318" y="0"/>
                                <a:ext cx="529" cy="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47112" name="Object 8"/>
                  <p:cNvGraphicFramePr>
                    <a:graphicFrameLocks noChangeAspect="1"/>
                  </p:cNvGraphicFramePr>
                  <p:nvPr/>
                </p:nvGraphicFramePr>
                <p:xfrm>
                  <a:off x="318" y="0"/>
                  <a:ext cx="529" cy="329"/>
                </p:xfrm>
                <a:graphic>
                  <a:graphicData uri="http://schemas.openxmlformats.org/presentationml/2006/ole">
                    <mc:AlternateContent>
                      <mc:Choice xmlns:v="urn:schemas-microsoft-com:vml" Requires="v">
                        <p:oleObj spid="_x0000_s68681" r:id="rId7" imgW="369579" imgH="229514" progId="Equation.DSMT4">
                          <p:embed/>
                        </p:oleObj>
                      </mc:Choice>
                      <mc:Fallback>
                        <p:oleObj r:id="rId7" imgW="369579" imgH="229514"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18" y="0"/>
                                <a:ext cx="52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7113" name="Rectangle 9"/>
                  <p:cNvSpPr>
                    <a:spLocks noChangeArrowheads="1"/>
                  </p:cNvSpPr>
                  <p:nvPr/>
                </p:nvSpPr>
                <p:spPr bwMode="auto">
                  <a:xfrm>
                    <a:off x="-362" y="-4"/>
                    <a:ext cx="1988" cy="2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取</a:t>
                    </a:r>
                    <a14:m>
                      <m:oMath xmlns:m="http://schemas.openxmlformats.org/officeDocument/2006/math">
                        <m:r>
                          <a:rPr lang="en-US" altLang="zh-CN" sz="2400" b="0" i="1" smtClean="0">
                            <a:latin typeface="Cambria Math" panose="02040503050406030204" pitchFamily="18" charset="0"/>
                            <a:ea typeface="楷体_GB2312" pitchFamily="1" charset="-122"/>
                          </a:rPr>
                          <m:t>𝑤</m:t>
                        </m:r>
                        <m:r>
                          <a:rPr lang="en-US" altLang="zh-CN" sz="2400" b="0" i="1" smtClean="0">
                            <a:latin typeface="Cambria Math" panose="02040503050406030204" pitchFamily="18" charset="0"/>
                            <a:ea typeface="楷体_GB2312" pitchFamily="1" charset="-122"/>
                          </a:rPr>
                          <m:t>=1,</m:t>
                        </m:r>
                        <m:r>
                          <a:rPr lang="en-US" altLang="zh-CN" sz="2400" b="0" i="1" smtClean="0">
                            <a:latin typeface="Cambria Math" panose="02040503050406030204" pitchFamily="18" charset="0"/>
                            <a:ea typeface="楷体_GB2312" pitchFamily="1" charset="-122"/>
                          </a:rPr>
                          <m:t>𝑐</m:t>
                        </m:r>
                        <m:r>
                          <a:rPr lang="en-US" altLang="zh-CN" sz="2400" b="0" i="1" smtClean="0">
                            <a:latin typeface="Cambria Math" panose="02040503050406030204" pitchFamily="18" charset="0"/>
                            <a:ea typeface="楷体_GB2312" pitchFamily="1" charset="-122"/>
                          </a:rPr>
                          <m:t>1=</m:t>
                        </m:r>
                        <m:r>
                          <a:rPr lang="en-US" altLang="zh-CN" sz="2400" b="0" i="1" smtClean="0">
                            <a:latin typeface="Cambria Math" panose="02040503050406030204" pitchFamily="18" charset="0"/>
                            <a:ea typeface="楷体_GB2312" pitchFamily="1" charset="-122"/>
                          </a:rPr>
                          <m:t>𝑐</m:t>
                        </m:r>
                        <m:r>
                          <a:rPr lang="en-US" altLang="zh-CN" sz="2400" b="0" i="1" smtClean="0">
                            <a:latin typeface="Cambria Math" panose="02040503050406030204" pitchFamily="18" charset="0"/>
                            <a:ea typeface="楷体_GB2312" pitchFamily="1" charset="-122"/>
                          </a:rPr>
                          <m:t>2=2</m:t>
                        </m:r>
                      </m:oMath>
                    </a14:m>
                    <a:r>
                      <a:rPr lang="en-US" altLang="zh-CN" sz="2400" dirty="0">
                        <a:ea typeface="楷体_GB2312" pitchFamily="1" charset="-122"/>
                      </a:rPr>
                      <a:t>,</a:t>
                    </a:r>
                    <a:endParaRPr lang="zh-CN" altLang="zh-CN" sz="2400" dirty="0">
                      <a:ea typeface="楷体_GB2312" pitchFamily="1" charset="-122"/>
                    </a:endParaRPr>
                  </a:p>
                </p:txBody>
              </p:sp>
            </mc:Choice>
            <mc:Fallback xmlns="">
              <p:sp>
                <p:nvSpPr>
                  <p:cNvPr id="47113" name="Rectangle 9"/>
                  <p:cNvSpPr>
                    <a:spLocks noRot="1" noChangeAspect="1" noMove="1" noResize="1" noEditPoints="1" noAdjustHandles="1" noChangeArrowheads="1" noChangeShapeType="1" noTextEdit="1"/>
                  </p:cNvSpPr>
                  <p:nvPr/>
                </p:nvSpPr>
                <p:spPr bwMode="auto">
                  <a:xfrm>
                    <a:off x="-362" y="-4"/>
                    <a:ext cx="1988" cy="291"/>
                  </a:xfrm>
                  <a:prstGeom prst="rect">
                    <a:avLst/>
                  </a:prstGeom>
                  <a:blipFill rotWithShape="0">
                    <a:blip r:embed="rId9"/>
                    <a:stretch>
                      <a:fillRect l="-3095" t="-16000" b="-32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47114" name="Rectangle 10"/>
            <p:cNvSpPr>
              <a:spLocks noChangeArrowheads="1"/>
            </p:cNvSpPr>
            <p:nvPr/>
          </p:nvSpPr>
          <p:spPr bwMode="auto">
            <a:xfrm>
              <a:off x="1896" y="0"/>
              <a:ext cx="29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400" dirty="0">
                  <a:ea typeface="楷体_GB2312" pitchFamily="1" charset="-122"/>
                </a:rPr>
                <a:t>  得到速度和位置的更新函数为   </a:t>
              </a:r>
            </a:p>
          </p:txBody>
        </p:sp>
      </p:grpSp>
      <p:sp>
        <p:nvSpPr>
          <p:cNvPr id="47115" name="Rectangle 11"/>
          <p:cNvSpPr>
            <a:spLocks noChangeArrowheads="1"/>
          </p:cNvSpPr>
          <p:nvPr/>
        </p:nvSpPr>
        <p:spPr bwMode="auto">
          <a:xfrm>
            <a:off x="2488573" y="1634020"/>
            <a:ext cx="19303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初始速度：   </a:t>
            </a:r>
          </a:p>
        </p:txBody>
      </p:sp>
      <p:graphicFrame>
        <p:nvGraphicFramePr>
          <p:cNvPr id="47116" name="Object 12"/>
          <p:cNvGraphicFramePr>
            <a:graphicFrameLocks noChangeAspect="1"/>
          </p:cNvGraphicFramePr>
          <p:nvPr>
            <p:extLst>
              <p:ext uri="{D42A27DB-BD31-4B8C-83A1-F6EECF244321}">
                <p14:modId xmlns:p14="http://schemas.microsoft.com/office/powerpoint/2010/main" val="2696542808"/>
              </p:ext>
            </p:extLst>
          </p:nvPr>
        </p:nvGraphicFramePr>
        <p:xfrm>
          <a:off x="4277686" y="1594183"/>
          <a:ext cx="4086225" cy="550862"/>
        </p:xfrm>
        <a:graphic>
          <a:graphicData uri="http://schemas.openxmlformats.org/presentationml/2006/ole">
            <mc:AlternateContent xmlns:mc="http://schemas.openxmlformats.org/markup-compatibility/2006">
              <mc:Choice xmlns:v="urn:schemas-microsoft-com:vml" Requires="v">
                <p:oleObj spid="_x0000_s68801" r:id="rId10" imgW="1790240" imgH="241512" progId="Equation.DSMT4">
                  <p:embed/>
                </p:oleObj>
              </mc:Choice>
              <mc:Fallback>
                <p:oleObj r:id="rId10" imgW="1790240" imgH="241512" progId="Equation.DSMT4">
                  <p:embed/>
                  <p:pic>
                    <p:nvPicPr>
                      <p:cNvPr id="0" name=""/>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277686" y="1594183"/>
                        <a:ext cx="4086225" cy="550862"/>
                      </a:xfrm>
                      <a:prstGeom prst="rect">
                        <a:avLst/>
                      </a:prstGeom>
                      <a:solidFill>
                        <a:srgbClr val="002060"/>
                      </a:solidFill>
                      <a:ln>
                        <a:noFill/>
                      </a:ln>
                      <a:extLst/>
                    </p:spPr>
                  </p:pic>
                </p:oleObj>
              </mc:Fallback>
            </mc:AlternateContent>
          </a:graphicData>
        </a:graphic>
      </p:graphicFrame>
      <p:sp>
        <p:nvSpPr>
          <p:cNvPr id="47117" name="Rectangle 13"/>
          <p:cNvSpPr>
            <a:spLocks noChangeArrowheads="1"/>
          </p:cNvSpPr>
          <p:nvPr/>
        </p:nvSpPr>
        <p:spPr bwMode="auto">
          <a:xfrm>
            <a:off x="2474285" y="999020"/>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ea typeface="楷体_GB2312" pitchFamily="1" charset="-122"/>
              </a:rPr>
              <a:t>初始位置：</a:t>
            </a:r>
            <a:r>
              <a:rPr lang="zh-CN" altLang="zh-CN" sz="2400">
                <a:latin typeface="楷体_GB2312" pitchFamily="1" charset="-122"/>
                <a:ea typeface="楷体_GB2312" pitchFamily="1" charset="-122"/>
              </a:rPr>
              <a:t>    </a:t>
            </a:r>
          </a:p>
        </p:txBody>
      </p:sp>
      <p:graphicFrame>
        <p:nvGraphicFramePr>
          <p:cNvPr id="47118" name="Object 14"/>
          <p:cNvGraphicFramePr>
            <a:graphicFrameLocks noChangeAspect="1"/>
          </p:cNvGraphicFramePr>
          <p:nvPr>
            <p:extLst>
              <p:ext uri="{D42A27DB-BD31-4B8C-83A1-F6EECF244321}">
                <p14:modId xmlns:p14="http://schemas.microsoft.com/office/powerpoint/2010/main" val="3246336151"/>
              </p:ext>
            </p:extLst>
          </p:nvPr>
        </p:nvGraphicFramePr>
        <p:xfrm>
          <a:off x="4277685" y="963946"/>
          <a:ext cx="4318000" cy="550863"/>
        </p:xfrm>
        <a:graphic>
          <a:graphicData uri="http://schemas.openxmlformats.org/presentationml/2006/ole">
            <mc:AlternateContent xmlns:mc="http://schemas.openxmlformats.org/markup-compatibility/2006">
              <mc:Choice xmlns:v="urn:schemas-microsoft-com:vml" Requires="v">
                <p:oleObj spid="_x0000_s68802" r:id="rId12" imgW="1891796" imgH="241512" progId="Equation.DSMT4">
                  <p:embed/>
                </p:oleObj>
              </mc:Choice>
              <mc:Fallback>
                <p:oleObj r:id="rId12" imgW="1891796" imgH="241512" progId="Equation.DSMT4">
                  <p:embed/>
                  <p:pic>
                    <p:nvPicPr>
                      <p:cNvPr id="0" name=""/>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4277685" y="963946"/>
                        <a:ext cx="4318000" cy="550863"/>
                      </a:xfrm>
                      <a:prstGeom prst="rect">
                        <a:avLst/>
                      </a:prstGeom>
                      <a:solidFill>
                        <a:srgbClr val="002060"/>
                      </a:solidFill>
                      <a:ln>
                        <a:noFill/>
                      </a:ln>
                      <a:extLst/>
                    </p:spPr>
                  </p:pic>
                </p:oleObj>
              </mc:Fallback>
            </mc:AlternateContent>
          </a:graphicData>
        </a:graphic>
      </p:graphicFrame>
      <p:sp>
        <p:nvSpPr>
          <p:cNvPr id="47119" name="Rectangle 15"/>
          <p:cNvSpPr>
            <a:spLocks noChangeArrowheads="1"/>
          </p:cNvSpPr>
          <p:nvPr/>
        </p:nvSpPr>
        <p:spPr bwMode="auto">
          <a:xfrm>
            <a:off x="1971048" y="2381731"/>
            <a:ext cx="31085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latin typeface="楷体_GB2312" pitchFamily="1" charset="-122"/>
                <a:ea typeface="楷体_GB2312" pitchFamily="1" charset="-122"/>
              </a:rPr>
              <a:t>群体历史最优解：   </a:t>
            </a:r>
          </a:p>
        </p:txBody>
      </p:sp>
      <p:graphicFrame>
        <p:nvGraphicFramePr>
          <p:cNvPr id="47120" name="Object 16" descr="紫色网格"/>
          <p:cNvGraphicFramePr>
            <a:graphicFrameLocks noChangeAspect="1"/>
          </p:cNvGraphicFramePr>
          <p:nvPr>
            <p:extLst>
              <p:ext uri="{D42A27DB-BD31-4B8C-83A1-F6EECF244321}">
                <p14:modId xmlns:p14="http://schemas.microsoft.com/office/powerpoint/2010/main" val="326935971"/>
              </p:ext>
            </p:extLst>
          </p:nvPr>
        </p:nvGraphicFramePr>
        <p:xfrm>
          <a:off x="4779336" y="2332371"/>
          <a:ext cx="1331913" cy="581025"/>
        </p:xfrm>
        <a:graphic>
          <a:graphicData uri="http://schemas.openxmlformats.org/presentationml/2006/ole">
            <mc:AlternateContent xmlns:mc="http://schemas.openxmlformats.org/markup-compatibility/2006">
              <mc:Choice xmlns:v="urn:schemas-microsoft-com:vml" Requires="v">
                <p:oleObj spid="_x0000_s68803" r:id="rId14" imgW="584771" imgH="254427" progId="Equation.DSMT4">
                  <p:embed/>
                </p:oleObj>
              </mc:Choice>
              <mc:Fallback>
                <p:oleObj r:id="rId14" imgW="584771" imgH="25442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79336" y="2332371"/>
                        <a:ext cx="1331913" cy="581025"/>
                      </a:xfrm>
                      <a:prstGeom prst="rect">
                        <a:avLst/>
                      </a:prstGeom>
                      <a:solidFill>
                        <a:srgbClr val="002060"/>
                      </a:solidFill>
                      <a:ln>
                        <a:noFill/>
                      </a:ln>
                      <a:extLst/>
                    </p:spPr>
                  </p:pic>
                </p:oleObj>
              </mc:Fallback>
            </mc:AlternateContent>
          </a:graphicData>
        </a:graphic>
      </p:graphicFrame>
      <p:graphicFrame>
        <p:nvGraphicFramePr>
          <p:cNvPr id="47121" name="Object 17" descr="紫色网格"/>
          <p:cNvGraphicFramePr>
            <a:graphicFrameLocks noChangeAspect="1"/>
          </p:cNvGraphicFramePr>
          <p:nvPr>
            <p:extLst>
              <p:ext uri="{D42A27DB-BD31-4B8C-83A1-F6EECF244321}">
                <p14:modId xmlns:p14="http://schemas.microsoft.com/office/powerpoint/2010/main" val="2148753798"/>
              </p:ext>
            </p:extLst>
          </p:nvPr>
        </p:nvGraphicFramePr>
        <p:xfrm>
          <a:off x="4822199" y="2956258"/>
          <a:ext cx="3241675" cy="550862"/>
        </p:xfrm>
        <a:graphic>
          <a:graphicData uri="http://schemas.openxmlformats.org/presentationml/2006/ole">
            <mc:AlternateContent xmlns:mc="http://schemas.openxmlformats.org/markup-compatibility/2006">
              <mc:Choice xmlns:v="urn:schemas-microsoft-com:vml" Requires="v">
                <p:oleObj spid="_x0000_s68804" r:id="rId16" imgW="1423953" imgH="241827" progId="Equation.DSMT4">
                  <p:embed/>
                </p:oleObj>
              </mc:Choice>
              <mc:Fallback>
                <p:oleObj r:id="rId16" imgW="1423953" imgH="24182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22199" y="2956258"/>
                        <a:ext cx="3241675" cy="550862"/>
                      </a:xfrm>
                      <a:prstGeom prst="rect">
                        <a:avLst/>
                      </a:prstGeom>
                      <a:solidFill>
                        <a:srgbClr val="002060"/>
                      </a:solidFill>
                      <a:ln>
                        <a:noFill/>
                      </a:ln>
                      <a:extLst/>
                    </p:spPr>
                  </p:pic>
                </p:oleObj>
              </mc:Fallback>
            </mc:AlternateContent>
          </a:graphicData>
        </a:graphic>
      </p:graphicFrame>
      <p:sp>
        <p:nvSpPr>
          <p:cNvPr id="47122" name="Rectangle 18"/>
          <p:cNvSpPr>
            <a:spLocks noChangeArrowheads="1"/>
          </p:cNvSpPr>
          <p:nvPr/>
        </p:nvSpPr>
        <p:spPr bwMode="auto">
          <a:xfrm>
            <a:off x="1971048" y="2986570"/>
            <a:ext cx="31085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latin typeface="楷体_GB2312" pitchFamily="1" charset="-122"/>
                <a:ea typeface="楷体_GB2312" pitchFamily="1" charset="-122"/>
              </a:rPr>
              <a:t>个体历史最优解：   </a:t>
            </a:r>
          </a:p>
        </p:txBody>
      </p:sp>
      <p:sp>
        <p:nvSpPr>
          <p:cNvPr id="2" name="标题 1"/>
          <p:cNvSpPr>
            <a:spLocks noGrp="1"/>
          </p:cNvSpPr>
          <p:nvPr>
            <p:ph type="title"/>
          </p:nvPr>
        </p:nvSpPr>
        <p:spPr/>
        <p:txBody>
          <a:bodyPr/>
          <a:lstStyle/>
          <a:p>
            <a:r>
              <a:rPr lang="zh-CN" altLang="en-US" dirty="0"/>
              <a:t>粒子群算法</a:t>
            </a:r>
          </a:p>
        </p:txBody>
      </p:sp>
      <mc:AlternateContent xmlns:mc="http://schemas.openxmlformats.org/markup-compatibility/2006" xmlns:a14="http://schemas.microsoft.com/office/drawing/2010/main">
        <mc:Choice Requires="a14">
          <p:sp>
            <p:nvSpPr>
              <p:cNvPr id="4" name="文本框 3"/>
              <p:cNvSpPr txBox="1"/>
              <p:nvPr/>
            </p:nvSpPr>
            <p:spPr>
              <a:xfrm>
                <a:off x="3910973" y="4742384"/>
                <a:ext cx="576337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1</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𝑝</m:t>
                          </m:r>
                          <m:r>
                            <a:rPr lang="en-US" altLang="zh-CN" sz="2400" b="0" i="1" baseline="-25000"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𝑥𝑘</m:t>
                          </m:r>
                        </m:e>
                      </m:d>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𝑝𝑔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𝑥𝑘</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3910973" y="4742384"/>
                <a:ext cx="5763379" cy="369332"/>
              </a:xfrm>
              <a:prstGeom prst="rect">
                <a:avLst/>
              </a:prstGeom>
              <a:blipFill rotWithShape="0">
                <a:blip r:embed="rId18"/>
                <a:stretch>
                  <a:fillRect b="-327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9190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19"/>
                                        </p:tgtEl>
                                        <p:attrNameLst>
                                          <p:attrName>style.visibility</p:attrName>
                                        </p:attrNameLst>
                                      </p:cBhvr>
                                      <p:to>
                                        <p:strVal val="visible"/>
                                      </p:to>
                                    </p:set>
                                    <p:animEffect transition="in" filter="wipe(left)">
                                      <p:cBhvr>
                                        <p:cTn id="7" dur="500"/>
                                        <p:tgtEl>
                                          <p:spTgt spid="471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7120"/>
                                        </p:tgtEl>
                                        <p:attrNameLst>
                                          <p:attrName>style.visibility</p:attrName>
                                        </p:attrNameLst>
                                      </p:cBhvr>
                                      <p:to>
                                        <p:strVal val="visible"/>
                                      </p:to>
                                    </p:set>
                                    <p:animEffect transition="in" filter="wipe(left)">
                                      <p:cBhvr>
                                        <p:cTn id="12" dur="500"/>
                                        <p:tgtEl>
                                          <p:spTgt spid="47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22"/>
                                        </p:tgtEl>
                                        <p:attrNameLst>
                                          <p:attrName>style.visibility</p:attrName>
                                        </p:attrNameLst>
                                      </p:cBhvr>
                                      <p:to>
                                        <p:strVal val="visible"/>
                                      </p:to>
                                    </p:set>
                                    <p:animEffect transition="in" filter="wipe(left)">
                                      <p:cBhvr>
                                        <p:cTn id="17" dur="500"/>
                                        <p:tgtEl>
                                          <p:spTgt spid="471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7121"/>
                                        </p:tgtEl>
                                        <p:attrNameLst>
                                          <p:attrName>style.visibility</p:attrName>
                                        </p:attrNameLst>
                                      </p:cBhvr>
                                      <p:to>
                                        <p:strVal val="visible"/>
                                      </p:to>
                                    </p:set>
                                    <p:animEffect transition="in" filter="wipe(left)">
                                      <p:cBhvr>
                                        <p:cTn id="22" dur="500"/>
                                        <p:tgtEl>
                                          <p:spTgt spid="471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106"/>
                                        </p:tgtEl>
                                        <p:attrNameLst>
                                          <p:attrName>style.visibility</p:attrName>
                                        </p:attrNameLst>
                                      </p:cBhvr>
                                      <p:to>
                                        <p:strVal val="visible"/>
                                      </p:to>
                                    </p:set>
                                    <p:animEffect transition="in" filter="wipe(left)">
                                      <p:cBhvr>
                                        <p:cTn id="27" dur="500"/>
                                        <p:tgtEl>
                                          <p:spTgt spid="471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7109"/>
                                        </p:tgtEl>
                                        <p:attrNameLst>
                                          <p:attrName>style.visibility</p:attrName>
                                        </p:attrNameLst>
                                      </p:cBhvr>
                                      <p:to>
                                        <p:strVal val="visible"/>
                                      </p:to>
                                    </p:set>
                                    <p:animEffect transition="in" filter="wipe(left)">
                                      <p:cBhvr>
                                        <p:cTn id="32" dur="500"/>
                                        <p:tgtEl>
                                          <p:spTgt spid="471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7108"/>
                                        </p:tgtEl>
                                        <p:attrNameLst>
                                          <p:attrName>style.visibility</p:attrName>
                                        </p:attrNameLst>
                                      </p:cBhvr>
                                      <p:to>
                                        <p:strVal val="visible"/>
                                      </p:to>
                                    </p:set>
                                    <p:animEffect transition="in" filter="wipe(left)">
                                      <p:cBhvr>
                                        <p:cTn id="37"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utoUpdateAnimBg="0"/>
      <p:bldP spid="47119" grpId="0" autoUpdateAnimBg="0"/>
      <p:bldP spid="47122"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graphicFrame>
        <p:nvGraphicFramePr>
          <p:cNvPr id="48130" name="Object 2"/>
          <p:cNvGraphicFramePr>
            <a:graphicFrameLocks noChangeAspect="1"/>
          </p:cNvGraphicFramePr>
          <p:nvPr>
            <p:extLst>
              <p:ext uri="{D42A27DB-BD31-4B8C-83A1-F6EECF244321}">
                <p14:modId xmlns:p14="http://schemas.microsoft.com/office/powerpoint/2010/main" val="4162169765"/>
              </p:ext>
            </p:extLst>
          </p:nvPr>
        </p:nvGraphicFramePr>
        <p:xfrm>
          <a:off x="2495551" y="3644901"/>
          <a:ext cx="6748463" cy="550863"/>
        </p:xfrm>
        <a:graphic>
          <a:graphicData uri="http://schemas.openxmlformats.org/presentationml/2006/ole">
            <mc:AlternateContent xmlns:mc="http://schemas.openxmlformats.org/markup-compatibility/2006">
              <mc:Choice xmlns:v="urn:schemas-microsoft-com:vml" Requires="v">
                <p:oleObj spid="_x0000_s69998" r:id="rId3" imgW="2958133" imgH="241512" progId="Equation.DSMT4">
                  <p:embed/>
                </p:oleObj>
              </mc:Choice>
              <mc:Fallback>
                <p:oleObj r:id="rId3" imgW="2958133" imgH="241512"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495551" y="3644901"/>
                        <a:ext cx="6748463" cy="550863"/>
                      </a:xfrm>
                      <a:prstGeom prst="rect">
                        <a:avLst/>
                      </a:prstGeom>
                      <a:solidFill>
                        <a:srgbClr val="002060"/>
                      </a:solidFill>
                      <a:ln>
                        <a:noFill/>
                      </a:ln>
                      <a:extLst/>
                    </p:spPr>
                  </p:pic>
                </p:oleObj>
              </mc:Fallback>
            </mc:AlternateContent>
          </a:graphicData>
        </a:graphic>
      </p:graphicFrame>
      <p:graphicFrame>
        <p:nvGraphicFramePr>
          <p:cNvPr id="48131" name="Object 3"/>
          <p:cNvGraphicFramePr>
            <a:graphicFrameLocks noChangeAspect="1"/>
          </p:cNvGraphicFramePr>
          <p:nvPr>
            <p:extLst>
              <p:ext uri="{D42A27DB-BD31-4B8C-83A1-F6EECF244321}">
                <p14:modId xmlns:p14="http://schemas.microsoft.com/office/powerpoint/2010/main" val="2287017695"/>
              </p:ext>
            </p:extLst>
          </p:nvPr>
        </p:nvGraphicFramePr>
        <p:xfrm>
          <a:off x="2452688" y="4159251"/>
          <a:ext cx="6834187" cy="550862"/>
        </p:xfrm>
        <a:graphic>
          <a:graphicData uri="http://schemas.openxmlformats.org/presentationml/2006/ole">
            <mc:AlternateContent xmlns:mc="http://schemas.openxmlformats.org/markup-compatibility/2006">
              <mc:Choice xmlns:v="urn:schemas-microsoft-com:vml" Requires="v">
                <p:oleObj spid="_x0000_s69999" r:id="rId5" imgW="2996217" imgH="241512" progId="Equation.DSMT4">
                  <p:embed/>
                </p:oleObj>
              </mc:Choice>
              <mc:Fallback>
                <p:oleObj r:id="rId5" imgW="2996217" imgH="241512"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452688" y="4159251"/>
                        <a:ext cx="6834187" cy="550862"/>
                      </a:xfrm>
                      <a:prstGeom prst="rect">
                        <a:avLst/>
                      </a:prstGeom>
                      <a:solidFill>
                        <a:srgbClr val="002060"/>
                      </a:solidFill>
                      <a:ln>
                        <a:noFill/>
                      </a:ln>
                      <a:extLst/>
                    </p:spPr>
                  </p:pic>
                </p:oleObj>
              </mc:Fallback>
            </mc:AlternateContent>
          </a:graphicData>
        </a:graphic>
      </p:graphicFrame>
      <p:sp>
        <p:nvSpPr>
          <p:cNvPr id="48132" name="Rectangle 4"/>
          <p:cNvSpPr>
            <a:spLocks noChangeArrowheads="1"/>
          </p:cNvSpPr>
          <p:nvPr/>
        </p:nvSpPr>
        <p:spPr bwMode="auto">
          <a:xfrm>
            <a:off x="2618959" y="307980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000" dirty="0">
                <a:ea typeface="楷体_GB2312" pitchFamily="1" charset="-122"/>
              </a:rPr>
              <a:t>更新速度，得：</a:t>
            </a:r>
          </a:p>
        </p:txBody>
      </p:sp>
      <p:graphicFrame>
        <p:nvGraphicFramePr>
          <p:cNvPr id="48133" name="Object 5"/>
          <p:cNvGraphicFramePr>
            <a:graphicFrameLocks noChangeAspect="1"/>
          </p:cNvGraphicFramePr>
          <p:nvPr>
            <p:extLst>
              <p:ext uri="{D42A27DB-BD31-4B8C-83A1-F6EECF244321}">
                <p14:modId xmlns:p14="http://schemas.microsoft.com/office/powerpoint/2010/main" val="3209154112"/>
              </p:ext>
            </p:extLst>
          </p:nvPr>
        </p:nvGraphicFramePr>
        <p:xfrm>
          <a:off x="2495550" y="4624388"/>
          <a:ext cx="6661150" cy="550862"/>
        </p:xfrm>
        <a:graphic>
          <a:graphicData uri="http://schemas.openxmlformats.org/presentationml/2006/ole">
            <mc:AlternateContent xmlns:mc="http://schemas.openxmlformats.org/markup-compatibility/2006">
              <mc:Choice xmlns:v="urn:schemas-microsoft-com:vml" Requires="v">
                <p:oleObj spid="_x0000_s70000" r:id="rId7" imgW="2920050" imgH="241512" progId="Equation.DSMT4">
                  <p:embed/>
                </p:oleObj>
              </mc:Choice>
              <mc:Fallback>
                <p:oleObj r:id="rId7" imgW="2920050" imgH="241512"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495550" y="4624388"/>
                        <a:ext cx="6661150" cy="550862"/>
                      </a:xfrm>
                      <a:prstGeom prst="rect">
                        <a:avLst/>
                      </a:prstGeom>
                      <a:solidFill>
                        <a:srgbClr val="002060"/>
                      </a:solidFill>
                      <a:ln>
                        <a:noFill/>
                      </a:ln>
                      <a:extLst/>
                    </p:spPr>
                  </p:pic>
                </p:oleObj>
              </mc:Fallback>
            </mc:AlternateContent>
          </a:graphicData>
        </a:graphic>
      </p:graphicFrame>
      <p:sp>
        <p:nvSpPr>
          <p:cNvPr id="48134" name="Rectangle 6"/>
          <p:cNvSpPr>
            <a:spLocks noChangeArrowheads="1"/>
          </p:cNvSpPr>
          <p:nvPr/>
        </p:nvSpPr>
        <p:spPr bwMode="auto">
          <a:xfrm>
            <a:off x="2524126" y="1441421"/>
            <a:ext cx="16401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a:ea typeface="楷体_GB2312" pitchFamily="1" charset="-122"/>
              </a:rPr>
              <a:t>初始速度：   </a:t>
            </a:r>
          </a:p>
        </p:txBody>
      </p:sp>
      <p:graphicFrame>
        <p:nvGraphicFramePr>
          <p:cNvPr id="48135" name="Object 7"/>
          <p:cNvGraphicFramePr>
            <a:graphicFrameLocks noChangeAspect="1"/>
          </p:cNvGraphicFramePr>
          <p:nvPr>
            <p:extLst>
              <p:ext uri="{D42A27DB-BD31-4B8C-83A1-F6EECF244321}">
                <p14:modId xmlns:p14="http://schemas.microsoft.com/office/powerpoint/2010/main" val="2813344443"/>
              </p:ext>
            </p:extLst>
          </p:nvPr>
        </p:nvGraphicFramePr>
        <p:xfrm>
          <a:off x="4313239" y="1370807"/>
          <a:ext cx="4086225" cy="550862"/>
        </p:xfrm>
        <a:graphic>
          <a:graphicData uri="http://schemas.openxmlformats.org/presentationml/2006/ole">
            <mc:AlternateContent xmlns:mc="http://schemas.openxmlformats.org/markup-compatibility/2006">
              <mc:Choice xmlns:v="urn:schemas-microsoft-com:vml" Requires="v">
                <p:oleObj spid="_x0000_s70001" r:id="rId9" imgW="1790240" imgH="241512" progId="Equation.DSMT4">
                  <p:embed/>
                </p:oleObj>
              </mc:Choice>
              <mc:Fallback>
                <p:oleObj r:id="rId9" imgW="1790240" imgH="241512"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4313239" y="1370807"/>
                        <a:ext cx="4086225" cy="550862"/>
                      </a:xfrm>
                      <a:prstGeom prst="rect">
                        <a:avLst/>
                      </a:prstGeom>
                      <a:solidFill>
                        <a:srgbClr val="002060"/>
                      </a:solidFill>
                      <a:ln>
                        <a:noFill/>
                      </a:ln>
                      <a:extLst/>
                    </p:spPr>
                  </p:pic>
                </p:oleObj>
              </mc:Fallback>
            </mc:AlternateContent>
          </a:graphicData>
        </a:graphic>
      </p:graphicFrame>
      <p:sp>
        <p:nvSpPr>
          <p:cNvPr id="48136" name="Rectangle 8"/>
          <p:cNvSpPr>
            <a:spLocks noChangeArrowheads="1"/>
          </p:cNvSpPr>
          <p:nvPr/>
        </p:nvSpPr>
        <p:spPr bwMode="auto">
          <a:xfrm>
            <a:off x="2509838" y="806421"/>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ea typeface="楷体_GB2312" pitchFamily="1" charset="-122"/>
              </a:rPr>
              <a:t>初始位置：</a:t>
            </a:r>
            <a:r>
              <a:rPr lang="zh-CN" altLang="zh-CN" sz="2000" dirty="0">
                <a:latin typeface="楷体_GB2312" pitchFamily="1" charset="-122"/>
                <a:ea typeface="楷体_GB2312" pitchFamily="1" charset="-122"/>
              </a:rPr>
              <a:t>    </a:t>
            </a:r>
          </a:p>
        </p:txBody>
      </p:sp>
      <p:graphicFrame>
        <p:nvGraphicFramePr>
          <p:cNvPr id="48137" name="Object 9"/>
          <p:cNvGraphicFramePr>
            <a:graphicFrameLocks noChangeAspect="1"/>
          </p:cNvGraphicFramePr>
          <p:nvPr>
            <p:extLst>
              <p:ext uri="{D42A27DB-BD31-4B8C-83A1-F6EECF244321}">
                <p14:modId xmlns:p14="http://schemas.microsoft.com/office/powerpoint/2010/main" val="91786297"/>
              </p:ext>
            </p:extLst>
          </p:nvPr>
        </p:nvGraphicFramePr>
        <p:xfrm>
          <a:off x="4313238" y="740570"/>
          <a:ext cx="4318000" cy="550863"/>
        </p:xfrm>
        <a:graphic>
          <a:graphicData uri="http://schemas.openxmlformats.org/presentationml/2006/ole">
            <mc:AlternateContent xmlns:mc="http://schemas.openxmlformats.org/markup-compatibility/2006">
              <mc:Choice xmlns:v="urn:schemas-microsoft-com:vml" Requires="v">
                <p:oleObj spid="_x0000_s70002" r:id="rId11" imgW="1891796" imgH="241512" progId="Equation.DSMT4">
                  <p:embed/>
                </p:oleObj>
              </mc:Choice>
              <mc:Fallback>
                <p:oleObj r:id="rId11" imgW="1891796" imgH="241512"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4313238" y="740570"/>
                        <a:ext cx="4318000" cy="550863"/>
                      </a:xfrm>
                      <a:prstGeom prst="rect">
                        <a:avLst/>
                      </a:prstGeom>
                      <a:solidFill>
                        <a:srgbClr val="002060"/>
                      </a:solidFill>
                      <a:ln>
                        <a:noFill/>
                      </a:ln>
                      <a:extLst/>
                    </p:spPr>
                  </p:pic>
                </p:oleObj>
              </mc:Fallback>
            </mc:AlternateContent>
          </a:graphicData>
        </a:graphic>
      </p:graphicFrame>
      <p:sp>
        <p:nvSpPr>
          <p:cNvPr id="48138" name="Rectangle 10"/>
          <p:cNvSpPr>
            <a:spLocks noChangeArrowheads="1"/>
          </p:cNvSpPr>
          <p:nvPr/>
        </p:nvSpPr>
        <p:spPr bwMode="auto">
          <a:xfrm>
            <a:off x="2495550" y="1997046"/>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楷体_GB2312" pitchFamily="1" charset="-122"/>
                <a:ea typeface="楷体_GB2312" pitchFamily="1" charset="-122"/>
              </a:rPr>
              <a:t>群体历史最优解：   </a:t>
            </a:r>
          </a:p>
        </p:txBody>
      </p:sp>
      <p:graphicFrame>
        <p:nvGraphicFramePr>
          <p:cNvPr id="48139" name="Object 11" descr="紫色网格"/>
          <p:cNvGraphicFramePr>
            <a:graphicFrameLocks noChangeAspect="1"/>
          </p:cNvGraphicFramePr>
          <p:nvPr>
            <p:extLst>
              <p:ext uri="{D42A27DB-BD31-4B8C-83A1-F6EECF244321}">
                <p14:modId xmlns:p14="http://schemas.microsoft.com/office/powerpoint/2010/main" val="2016298745"/>
              </p:ext>
            </p:extLst>
          </p:nvPr>
        </p:nvGraphicFramePr>
        <p:xfrm>
          <a:off x="4800601" y="1917701"/>
          <a:ext cx="1331913" cy="581025"/>
        </p:xfrm>
        <a:graphic>
          <a:graphicData uri="http://schemas.openxmlformats.org/presentationml/2006/ole">
            <mc:AlternateContent xmlns:mc="http://schemas.openxmlformats.org/markup-compatibility/2006">
              <mc:Choice xmlns:v="urn:schemas-microsoft-com:vml" Requires="v">
                <p:oleObj spid="_x0000_s70003" r:id="rId13" imgW="584771" imgH="254427" progId="Equation.DSMT4">
                  <p:embed/>
                </p:oleObj>
              </mc:Choice>
              <mc:Fallback>
                <p:oleObj r:id="rId13" imgW="584771" imgH="25442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601" y="1917701"/>
                        <a:ext cx="1331913" cy="581025"/>
                      </a:xfrm>
                      <a:prstGeom prst="rect">
                        <a:avLst/>
                      </a:prstGeom>
                      <a:solidFill>
                        <a:srgbClr val="002060"/>
                      </a:solidFill>
                      <a:ln>
                        <a:noFill/>
                      </a:ln>
                      <a:extLst/>
                    </p:spPr>
                  </p:pic>
                </p:oleObj>
              </mc:Fallback>
            </mc:AlternateContent>
          </a:graphicData>
        </a:graphic>
      </p:graphicFrame>
      <p:graphicFrame>
        <p:nvGraphicFramePr>
          <p:cNvPr id="48140" name="Object 12" descr="紫色网格"/>
          <p:cNvGraphicFramePr>
            <a:graphicFrameLocks noChangeAspect="1"/>
          </p:cNvGraphicFramePr>
          <p:nvPr>
            <p:extLst>
              <p:ext uri="{D42A27DB-BD31-4B8C-83A1-F6EECF244321}">
                <p14:modId xmlns:p14="http://schemas.microsoft.com/office/powerpoint/2010/main" val="1007736161"/>
              </p:ext>
            </p:extLst>
          </p:nvPr>
        </p:nvGraphicFramePr>
        <p:xfrm>
          <a:off x="4843464" y="2541588"/>
          <a:ext cx="3241675" cy="550862"/>
        </p:xfrm>
        <a:graphic>
          <a:graphicData uri="http://schemas.openxmlformats.org/presentationml/2006/ole">
            <mc:AlternateContent xmlns:mc="http://schemas.openxmlformats.org/markup-compatibility/2006">
              <mc:Choice xmlns:v="urn:schemas-microsoft-com:vml" Requires="v">
                <p:oleObj spid="_x0000_s70004" r:id="rId15" imgW="1423953" imgH="241827" progId="Equation.DSMT4">
                  <p:embed/>
                </p:oleObj>
              </mc:Choice>
              <mc:Fallback>
                <p:oleObj r:id="rId15" imgW="1423953" imgH="24182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43464" y="2541588"/>
                        <a:ext cx="3241675" cy="550862"/>
                      </a:xfrm>
                      <a:prstGeom prst="rect">
                        <a:avLst/>
                      </a:prstGeom>
                      <a:solidFill>
                        <a:srgbClr val="002060"/>
                      </a:solidFill>
                      <a:ln>
                        <a:noFill/>
                      </a:ln>
                      <a:extLst/>
                    </p:spPr>
                  </p:pic>
                </p:oleObj>
              </mc:Fallback>
            </mc:AlternateContent>
          </a:graphicData>
        </a:graphic>
      </p:graphicFrame>
      <p:sp>
        <p:nvSpPr>
          <p:cNvPr id="48141" name="Rectangle 13"/>
          <p:cNvSpPr>
            <a:spLocks noChangeArrowheads="1"/>
          </p:cNvSpPr>
          <p:nvPr/>
        </p:nvSpPr>
        <p:spPr bwMode="auto">
          <a:xfrm>
            <a:off x="2509838" y="2528858"/>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楷体_GB2312" pitchFamily="1" charset="-122"/>
                <a:ea typeface="楷体_GB2312" pitchFamily="1" charset="-122"/>
              </a:rPr>
              <a:t>个体历史最优解：   </a:t>
            </a:r>
          </a:p>
        </p:txBody>
      </p:sp>
      <p:sp>
        <p:nvSpPr>
          <p:cNvPr id="48143" name="Line 15"/>
          <p:cNvSpPr>
            <a:spLocks noChangeShapeType="1"/>
          </p:cNvSpPr>
          <p:nvPr/>
        </p:nvSpPr>
        <p:spPr bwMode="auto">
          <a:xfrm>
            <a:off x="4843464" y="3629027"/>
            <a:ext cx="5171605" cy="15873"/>
          </a:xfrm>
          <a:prstGeom prst="line">
            <a:avLst/>
          </a:prstGeom>
          <a:noFill/>
          <a:ln w="76200" cmpd="tri">
            <a:solidFill>
              <a:srgbClr val="33CCFF">
                <a:alpha val="68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aphicFrame>
        <p:nvGraphicFramePr>
          <p:cNvPr id="48144" name="Object 16"/>
          <p:cNvGraphicFramePr>
            <a:graphicFrameLocks noChangeAspect="1"/>
          </p:cNvGraphicFramePr>
          <p:nvPr>
            <p:extLst>
              <p:ext uri="{D42A27DB-BD31-4B8C-83A1-F6EECF244321}">
                <p14:modId xmlns:p14="http://schemas.microsoft.com/office/powerpoint/2010/main" val="670513740"/>
              </p:ext>
            </p:extLst>
          </p:nvPr>
        </p:nvGraphicFramePr>
        <p:xfrm>
          <a:off x="2497139" y="5124451"/>
          <a:ext cx="6746875" cy="550863"/>
        </p:xfrm>
        <a:graphic>
          <a:graphicData uri="http://schemas.openxmlformats.org/presentationml/2006/ole">
            <mc:AlternateContent xmlns:mc="http://schemas.openxmlformats.org/markup-compatibility/2006">
              <mc:Choice xmlns:v="urn:schemas-microsoft-com:vml" Requires="v">
                <p:oleObj spid="_x0000_s70005" r:id="rId17" imgW="2958133" imgH="241512" progId="Equation.DSMT4">
                  <p:embed/>
                </p:oleObj>
              </mc:Choice>
              <mc:Fallback>
                <p:oleObj r:id="rId17" imgW="2958133" imgH="241512" progId="Equation.DSMT4">
                  <p:embed/>
                  <p:pic>
                    <p:nvPicPr>
                      <p:cNvPr id="0" name=""/>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2497139" y="5124451"/>
                        <a:ext cx="6746875" cy="550863"/>
                      </a:xfrm>
                      <a:prstGeom prst="rect">
                        <a:avLst/>
                      </a:prstGeom>
                      <a:solidFill>
                        <a:srgbClr val="002060"/>
                      </a:solidFill>
                      <a:ln>
                        <a:noFill/>
                      </a:ln>
                      <a:extLst/>
                    </p:spPr>
                  </p:pic>
                </p:oleObj>
              </mc:Fallback>
            </mc:AlternateContent>
          </a:graphicData>
        </a:graphic>
      </p:graphicFrame>
      <p:graphicFrame>
        <p:nvGraphicFramePr>
          <p:cNvPr id="48145" name="Object 17"/>
          <p:cNvGraphicFramePr>
            <a:graphicFrameLocks noChangeAspect="1"/>
          </p:cNvGraphicFramePr>
          <p:nvPr>
            <p:extLst>
              <p:ext uri="{D42A27DB-BD31-4B8C-83A1-F6EECF244321}">
                <p14:modId xmlns:p14="http://schemas.microsoft.com/office/powerpoint/2010/main" val="2575968782"/>
              </p:ext>
            </p:extLst>
          </p:nvPr>
        </p:nvGraphicFramePr>
        <p:xfrm>
          <a:off x="2497139" y="5584826"/>
          <a:ext cx="6834187" cy="550863"/>
        </p:xfrm>
        <a:graphic>
          <a:graphicData uri="http://schemas.openxmlformats.org/presentationml/2006/ole">
            <mc:AlternateContent xmlns:mc="http://schemas.openxmlformats.org/markup-compatibility/2006">
              <mc:Choice xmlns:v="urn:schemas-microsoft-com:vml" Requires="v">
                <p:oleObj spid="_x0000_s70006" r:id="rId19" imgW="2996217" imgH="241512" progId="Equation.DSMT4">
                  <p:embed/>
                </p:oleObj>
              </mc:Choice>
              <mc:Fallback>
                <p:oleObj r:id="rId19" imgW="2996217" imgH="241512" progId="Equation.DSMT4">
                  <p:embed/>
                  <p:pic>
                    <p:nvPicPr>
                      <p:cNvPr id="0" name=""/>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2497139" y="5584826"/>
                        <a:ext cx="6834187" cy="550863"/>
                      </a:xfrm>
                      <a:prstGeom prst="rect">
                        <a:avLst/>
                      </a:prstGeom>
                      <a:solidFill>
                        <a:srgbClr val="002060"/>
                      </a:solidFill>
                      <a:ln>
                        <a:noFill/>
                      </a:ln>
                      <a:extLst/>
                    </p:spPr>
                  </p:pic>
                </p:oleObj>
              </mc:Fallback>
            </mc:AlternateContent>
          </a:graphicData>
        </a:graphic>
      </p:graphicFrame>
      <p:sp>
        <p:nvSpPr>
          <p:cNvPr id="48146" name="Oval 18"/>
          <p:cNvSpPr>
            <a:spLocks noChangeArrowheads="1"/>
          </p:cNvSpPr>
          <p:nvPr/>
        </p:nvSpPr>
        <p:spPr bwMode="auto">
          <a:xfrm>
            <a:off x="7896225" y="4062413"/>
            <a:ext cx="1296988" cy="6477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48147" name="Rectangle 19"/>
          <p:cNvSpPr>
            <a:spLocks noChangeArrowheads="1"/>
          </p:cNvSpPr>
          <p:nvPr/>
        </p:nvSpPr>
        <p:spPr bwMode="auto">
          <a:xfrm>
            <a:off x="8012114" y="4221164"/>
            <a:ext cx="1152525" cy="358775"/>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aphicFrame>
        <p:nvGraphicFramePr>
          <p:cNvPr id="48148" name="Object 20" descr="紫色网格"/>
          <p:cNvGraphicFramePr>
            <a:graphicFrameLocks noChangeAspect="1"/>
          </p:cNvGraphicFramePr>
          <p:nvPr>
            <p:extLst>
              <p:ext uri="{D42A27DB-BD31-4B8C-83A1-F6EECF244321}">
                <p14:modId xmlns:p14="http://schemas.microsoft.com/office/powerpoint/2010/main" val="3901688463"/>
              </p:ext>
            </p:extLst>
          </p:nvPr>
        </p:nvGraphicFramePr>
        <p:xfrm>
          <a:off x="8328025" y="4189413"/>
          <a:ext cx="463550" cy="406400"/>
        </p:xfrm>
        <a:graphic>
          <a:graphicData uri="http://schemas.openxmlformats.org/presentationml/2006/ole">
            <mc:AlternateContent xmlns:mc="http://schemas.openxmlformats.org/markup-compatibility/2006">
              <mc:Choice xmlns:v="urn:schemas-microsoft-com:vml" Requires="v">
                <p:oleObj spid="_x0000_s70007" r:id="rId21" imgW="204225" imgH="178737" progId="Equation.DSMT4">
                  <p:embed/>
                </p:oleObj>
              </mc:Choice>
              <mc:Fallback>
                <p:oleObj r:id="rId21" imgW="204225" imgH="178737"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28025" y="4189413"/>
                        <a:ext cx="463550"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9" name="Oval 21"/>
          <p:cNvSpPr>
            <a:spLocks noChangeArrowheads="1"/>
          </p:cNvSpPr>
          <p:nvPr/>
        </p:nvSpPr>
        <p:spPr bwMode="auto">
          <a:xfrm>
            <a:off x="3403600" y="5516563"/>
            <a:ext cx="1195388" cy="6477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48150" name="Rectangle 22"/>
          <p:cNvSpPr>
            <a:spLocks noChangeArrowheads="1"/>
          </p:cNvSpPr>
          <p:nvPr/>
        </p:nvSpPr>
        <p:spPr bwMode="auto">
          <a:xfrm>
            <a:off x="3446464" y="5675314"/>
            <a:ext cx="1152525" cy="358775"/>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aphicFrame>
        <p:nvGraphicFramePr>
          <p:cNvPr id="48151" name="Object 23" descr="紫色网格"/>
          <p:cNvGraphicFramePr>
            <a:graphicFrameLocks noChangeAspect="1"/>
          </p:cNvGraphicFramePr>
          <p:nvPr>
            <p:extLst>
              <p:ext uri="{D42A27DB-BD31-4B8C-83A1-F6EECF244321}">
                <p14:modId xmlns:p14="http://schemas.microsoft.com/office/powerpoint/2010/main" val="1021795649"/>
              </p:ext>
            </p:extLst>
          </p:nvPr>
        </p:nvGraphicFramePr>
        <p:xfrm>
          <a:off x="3762375" y="5643563"/>
          <a:ext cx="463550" cy="406400"/>
        </p:xfrm>
        <a:graphic>
          <a:graphicData uri="http://schemas.openxmlformats.org/presentationml/2006/ole">
            <mc:AlternateContent xmlns:mc="http://schemas.openxmlformats.org/markup-compatibility/2006">
              <mc:Choice xmlns:v="urn:schemas-microsoft-com:vml" Requires="v">
                <p:oleObj spid="_x0000_s70008" r:id="rId23" imgW="204225" imgH="178737" progId="Equation.DSMT4">
                  <p:embed/>
                </p:oleObj>
              </mc:Choice>
              <mc:Fallback>
                <p:oleObj r:id="rId23" imgW="204225" imgH="178737"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62375" y="5643563"/>
                        <a:ext cx="463550"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52" name="Oval 24"/>
          <p:cNvSpPr>
            <a:spLocks noChangeArrowheads="1"/>
          </p:cNvSpPr>
          <p:nvPr/>
        </p:nvSpPr>
        <p:spPr bwMode="auto">
          <a:xfrm>
            <a:off x="4800601" y="5575300"/>
            <a:ext cx="1439863" cy="5461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48153" name="Rectangle 25"/>
          <p:cNvSpPr>
            <a:spLocks noChangeArrowheads="1"/>
          </p:cNvSpPr>
          <p:nvPr/>
        </p:nvSpPr>
        <p:spPr bwMode="auto">
          <a:xfrm>
            <a:off x="4843464" y="5661026"/>
            <a:ext cx="1366837" cy="358775"/>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aphicFrame>
        <p:nvGraphicFramePr>
          <p:cNvPr id="48154" name="Object 26" descr="紫色网格"/>
          <p:cNvGraphicFramePr>
            <a:graphicFrameLocks noChangeAspect="1"/>
          </p:cNvGraphicFramePr>
          <p:nvPr>
            <p:extLst>
              <p:ext uri="{D42A27DB-BD31-4B8C-83A1-F6EECF244321}">
                <p14:modId xmlns:p14="http://schemas.microsoft.com/office/powerpoint/2010/main" val="208798006"/>
              </p:ext>
            </p:extLst>
          </p:nvPr>
        </p:nvGraphicFramePr>
        <p:xfrm>
          <a:off x="5246689" y="5661025"/>
          <a:ext cx="636587" cy="406400"/>
        </p:xfrm>
        <a:graphic>
          <a:graphicData uri="http://schemas.openxmlformats.org/presentationml/2006/ole">
            <mc:AlternateContent xmlns:mc="http://schemas.openxmlformats.org/markup-compatibility/2006">
              <mc:Choice xmlns:v="urn:schemas-microsoft-com:vml" Requires="v">
                <p:oleObj spid="_x0000_s70009" r:id="rId24" imgW="280325" imgH="178504" progId="Equation.DSMT4">
                  <p:embed/>
                </p:oleObj>
              </mc:Choice>
              <mc:Fallback>
                <p:oleObj r:id="rId24" imgW="280325" imgH="178504"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46689" y="5661025"/>
                        <a:ext cx="636587"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55" name="Oval 27"/>
          <p:cNvSpPr>
            <a:spLocks noChangeArrowheads="1"/>
          </p:cNvSpPr>
          <p:nvPr/>
        </p:nvSpPr>
        <p:spPr bwMode="auto">
          <a:xfrm>
            <a:off x="6311901" y="5589588"/>
            <a:ext cx="1266825" cy="5461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48156" name="Rectangle 28"/>
          <p:cNvSpPr>
            <a:spLocks noChangeArrowheads="1"/>
          </p:cNvSpPr>
          <p:nvPr/>
        </p:nvSpPr>
        <p:spPr bwMode="auto">
          <a:xfrm>
            <a:off x="6400801" y="5661026"/>
            <a:ext cx="1122363" cy="360363"/>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aphicFrame>
        <p:nvGraphicFramePr>
          <p:cNvPr id="48157" name="Object 29" descr="紫色网格"/>
          <p:cNvGraphicFramePr>
            <a:graphicFrameLocks noChangeAspect="1"/>
          </p:cNvGraphicFramePr>
          <p:nvPr>
            <p:extLst>
              <p:ext uri="{D42A27DB-BD31-4B8C-83A1-F6EECF244321}">
                <p14:modId xmlns:p14="http://schemas.microsoft.com/office/powerpoint/2010/main" val="3258053364"/>
              </p:ext>
            </p:extLst>
          </p:nvPr>
        </p:nvGraphicFramePr>
        <p:xfrm>
          <a:off x="6788150" y="5661025"/>
          <a:ext cx="463550" cy="406400"/>
        </p:xfrm>
        <a:graphic>
          <a:graphicData uri="http://schemas.openxmlformats.org/presentationml/2006/ole">
            <mc:AlternateContent xmlns:mc="http://schemas.openxmlformats.org/markup-compatibility/2006">
              <mc:Choice xmlns:v="urn:schemas-microsoft-com:vml" Requires="v">
                <p:oleObj spid="_x0000_s70010" r:id="rId26" imgW="204225" imgH="178737" progId="Equation.DSMT4">
                  <p:embed/>
                </p:oleObj>
              </mc:Choice>
              <mc:Fallback>
                <p:oleObj r:id="rId26" imgW="204225" imgH="178737"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88150" y="5661025"/>
                        <a:ext cx="463550" cy="406400"/>
                      </a:xfrm>
                      <a:prstGeom prst="rect">
                        <a:avLst/>
                      </a:prstGeom>
                      <a:noFill/>
                      <a:ln>
                        <a:noFill/>
                      </a:ln>
                      <a:extLst>
                        <a:ext uri="{909E8E84-426E-40DD-AFC4-6F175D3DCCD1}">
                          <a14:hiddenFill xmlns:a14="http://schemas.microsoft.com/office/drawing/2010/main">
                            <a:blipFill dpi="0" rotWithShape="1">
                              <a:blip/>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zh-CN" altLang="en-US" dirty="0"/>
              <a:t>粒子群算法</a:t>
            </a:r>
          </a:p>
        </p:txBody>
      </p:sp>
      <mc:AlternateContent xmlns:mc="http://schemas.openxmlformats.org/markup-compatibility/2006" xmlns:a14="http://schemas.microsoft.com/office/drawing/2010/main">
        <mc:Choice Requires="a14">
          <p:sp>
            <p:nvSpPr>
              <p:cNvPr id="32" name="文本框 31"/>
              <p:cNvSpPr txBox="1"/>
              <p:nvPr/>
            </p:nvSpPr>
            <p:spPr>
              <a:xfrm>
                <a:off x="4547576" y="3115359"/>
                <a:ext cx="576337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1</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𝑝</m:t>
                          </m:r>
                          <m:r>
                            <a:rPr lang="en-US" altLang="zh-CN" sz="2400" b="0" i="1" baseline="-25000"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𝑥𝑘</m:t>
                          </m:r>
                        </m:e>
                      </m:d>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𝑝𝑔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𝑥𝑘</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4547576" y="3115359"/>
                <a:ext cx="5763379" cy="369332"/>
              </a:xfrm>
              <a:prstGeom prst="rect">
                <a:avLst/>
              </a:prstGeom>
              <a:blipFill rotWithShape="0">
                <a:blip r:embed="rId27"/>
                <a:stretch>
                  <a:fillRect b="-34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4354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2"/>
                                        </p:tgtEl>
                                        <p:attrNameLst>
                                          <p:attrName>style.visibility</p:attrName>
                                        </p:attrNameLst>
                                      </p:cBhvr>
                                      <p:to>
                                        <p:strVal val="visible"/>
                                      </p:to>
                                    </p:set>
                                    <p:animEffect transition="in" filter="wipe(left)">
                                      <p:cBhvr>
                                        <p:cTn id="7" dur="500"/>
                                        <p:tgtEl>
                                          <p:spTgt spid="4813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143"/>
                                        </p:tgtEl>
                                        <p:attrNameLst>
                                          <p:attrName>style.visibility</p:attrName>
                                        </p:attrNameLst>
                                      </p:cBhvr>
                                      <p:to>
                                        <p:strVal val="visible"/>
                                      </p:to>
                                    </p:set>
                                    <p:animEffect transition="in" filter="wipe(left)">
                                      <p:cBhvr>
                                        <p:cTn id="11" dur="500"/>
                                        <p:tgtEl>
                                          <p:spTgt spid="481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8130"/>
                                        </p:tgtEl>
                                        <p:attrNameLst>
                                          <p:attrName>style.visibility</p:attrName>
                                        </p:attrNameLst>
                                      </p:cBhvr>
                                      <p:to>
                                        <p:strVal val="visible"/>
                                      </p:to>
                                    </p:set>
                                    <p:animEffect transition="in" filter="wipe(left)">
                                      <p:cBhvr>
                                        <p:cTn id="16" dur="500"/>
                                        <p:tgtEl>
                                          <p:spTgt spid="48130"/>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48131"/>
                                        </p:tgtEl>
                                        <p:attrNameLst>
                                          <p:attrName>style.visibility</p:attrName>
                                        </p:attrNameLst>
                                      </p:cBhvr>
                                      <p:to>
                                        <p:strVal val="visible"/>
                                      </p:to>
                                    </p:set>
                                    <p:animEffect transition="in" filter="wipe(left)">
                                      <p:cBhvr>
                                        <p:cTn id="20" dur="500"/>
                                        <p:tgtEl>
                                          <p:spTgt spid="48131"/>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48133"/>
                                        </p:tgtEl>
                                        <p:attrNameLst>
                                          <p:attrName>style.visibility</p:attrName>
                                        </p:attrNameLst>
                                      </p:cBhvr>
                                      <p:to>
                                        <p:strVal val="visible"/>
                                      </p:to>
                                    </p:set>
                                    <p:animEffect transition="in" filter="wipe(left)">
                                      <p:cBhvr>
                                        <p:cTn id="24" dur="500"/>
                                        <p:tgtEl>
                                          <p:spTgt spid="48133"/>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48144"/>
                                        </p:tgtEl>
                                        <p:attrNameLst>
                                          <p:attrName>style.visibility</p:attrName>
                                        </p:attrNameLst>
                                      </p:cBhvr>
                                      <p:to>
                                        <p:strVal val="visible"/>
                                      </p:to>
                                    </p:set>
                                    <p:animEffect transition="in" filter="wipe(left)">
                                      <p:cBhvr>
                                        <p:cTn id="28" dur="500"/>
                                        <p:tgtEl>
                                          <p:spTgt spid="48144"/>
                                        </p:tgtEl>
                                      </p:cBhvr>
                                    </p:animEffect>
                                  </p:childTnLst>
                                </p:cTn>
                              </p:par>
                            </p:childTnLst>
                          </p:cTn>
                        </p:par>
                        <p:par>
                          <p:cTn id="29" fill="hold" nodeType="afterGroup">
                            <p:stCondLst>
                              <p:cond delay="2000"/>
                            </p:stCondLst>
                            <p:childTnLst>
                              <p:par>
                                <p:cTn id="30" presetID="22" presetClass="entr" presetSubtype="8" fill="hold" nodeType="afterEffect">
                                  <p:stCondLst>
                                    <p:cond delay="0"/>
                                  </p:stCondLst>
                                  <p:childTnLst>
                                    <p:set>
                                      <p:cBhvr>
                                        <p:cTn id="31" dur="1" fill="hold">
                                          <p:stCondLst>
                                            <p:cond delay="0"/>
                                          </p:stCondLst>
                                        </p:cTn>
                                        <p:tgtEl>
                                          <p:spTgt spid="48145"/>
                                        </p:tgtEl>
                                        <p:attrNameLst>
                                          <p:attrName>style.visibility</p:attrName>
                                        </p:attrNameLst>
                                      </p:cBhvr>
                                      <p:to>
                                        <p:strVal val="visible"/>
                                      </p:to>
                                    </p:set>
                                    <p:animEffect transition="in" filter="wipe(left)">
                                      <p:cBhvr>
                                        <p:cTn id="32" dur="500"/>
                                        <p:tgtEl>
                                          <p:spTgt spid="4814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146"/>
                                        </p:tgtEl>
                                        <p:attrNameLst>
                                          <p:attrName>style.visibility</p:attrName>
                                        </p:attrNameLst>
                                      </p:cBhvr>
                                      <p:to>
                                        <p:strVal val="visible"/>
                                      </p:to>
                                    </p:set>
                                    <p:animEffect transition="in" filter="wipe(left)">
                                      <p:cBhvr>
                                        <p:cTn id="37" dur="500"/>
                                        <p:tgtEl>
                                          <p:spTgt spid="48146"/>
                                        </p:tgtEl>
                                      </p:cBhvr>
                                    </p:animEffect>
                                  </p:childTnLst>
                                </p:cTn>
                              </p:par>
                            </p:childTnLst>
                          </p:cTn>
                        </p:par>
                        <p:par>
                          <p:cTn id="38" fill="hold" nodeType="afterGroup">
                            <p:stCondLst>
                              <p:cond delay="500"/>
                            </p:stCondLst>
                            <p:childTnLst>
                              <p:par>
                                <p:cTn id="39" presetID="35" presetClass="emph" presetSubtype="0" repeatCount="3000" fill="hold" grpId="1" nodeType="afterEffect">
                                  <p:stCondLst>
                                    <p:cond delay="0"/>
                                  </p:stCondLst>
                                  <p:childTnLst>
                                    <p:anim calcmode="discrete" valueType="str">
                                      <p:cBhvr>
                                        <p:cTn id="40" dur="500" fill="hold"/>
                                        <p:tgtEl>
                                          <p:spTgt spid="48146"/>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8147"/>
                                        </p:tgtEl>
                                        <p:attrNameLst>
                                          <p:attrName>style.visibility</p:attrName>
                                        </p:attrNameLst>
                                      </p:cBhvr>
                                      <p:to>
                                        <p:strVal val="visible"/>
                                      </p:to>
                                    </p:set>
                                    <p:animEffect transition="in" filter="wipe(left)">
                                      <p:cBhvr>
                                        <p:cTn id="45" dur="500"/>
                                        <p:tgtEl>
                                          <p:spTgt spid="48147"/>
                                        </p:tgtEl>
                                      </p:cBhvr>
                                    </p:animEffect>
                                  </p:childTnLst>
                                </p:cTn>
                              </p:par>
                              <p:par>
                                <p:cTn id="46" presetID="1" presetClass="exit" presetSubtype="0" fill="hold" grpId="2" nodeType="withEffect">
                                  <p:stCondLst>
                                    <p:cond delay="0"/>
                                  </p:stCondLst>
                                  <p:childTnLst>
                                    <p:set>
                                      <p:cBhvr>
                                        <p:cTn id="47" dur="1" fill="hold">
                                          <p:stCondLst>
                                            <p:cond delay="0"/>
                                          </p:stCondLst>
                                        </p:cTn>
                                        <p:tgtEl>
                                          <p:spTgt spid="48146"/>
                                        </p:tgtEl>
                                        <p:attrNameLst>
                                          <p:attrName>style.visibility</p:attrName>
                                        </p:attrNameLst>
                                      </p:cBhvr>
                                      <p:to>
                                        <p:strVal val="hidden"/>
                                      </p:to>
                                    </p:se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48148"/>
                                        </p:tgtEl>
                                        <p:attrNameLst>
                                          <p:attrName>style.visibility</p:attrName>
                                        </p:attrNameLst>
                                      </p:cBhvr>
                                      <p:to>
                                        <p:strVal val="visible"/>
                                      </p:to>
                                    </p:set>
                                    <p:animEffect transition="in" filter="wipe(left)">
                                      <p:cBhvr>
                                        <p:cTn id="51" dur="500"/>
                                        <p:tgtEl>
                                          <p:spTgt spid="4814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8149"/>
                                        </p:tgtEl>
                                        <p:attrNameLst>
                                          <p:attrName>style.visibility</p:attrName>
                                        </p:attrNameLst>
                                      </p:cBhvr>
                                      <p:to>
                                        <p:strVal val="visible"/>
                                      </p:to>
                                    </p:set>
                                    <p:animEffect transition="in" filter="wipe(left)">
                                      <p:cBhvr>
                                        <p:cTn id="56" dur="500"/>
                                        <p:tgtEl>
                                          <p:spTgt spid="48149"/>
                                        </p:tgtEl>
                                      </p:cBhvr>
                                    </p:animEffect>
                                  </p:childTnLst>
                                </p:cTn>
                              </p:par>
                            </p:childTnLst>
                          </p:cTn>
                        </p:par>
                        <p:par>
                          <p:cTn id="57" fill="hold" nodeType="afterGroup">
                            <p:stCondLst>
                              <p:cond delay="500"/>
                            </p:stCondLst>
                            <p:childTnLst>
                              <p:par>
                                <p:cTn id="58" presetID="35" presetClass="emph" presetSubtype="0" repeatCount="3000" fill="hold" grpId="1" nodeType="afterEffect">
                                  <p:stCondLst>
                                    <p:cond delay="0"/>
                                  </p:stCondLst>
                                  <p:childTnLst>
                                    <p:anim calcmode="discrete" valueType="str">
                                      <p:cBhvr>
                                        <p:cTn id="59" dur="500" fill="hold"/>
                                        <p:tgtEl>
                                          <p:spTgt spid="48149"/>
                                        </p:tgtEl>
                                        <p:attrNameLst>
                                          <p:attrName>style.visibility</p:attrName>
                                        </p:attrNameLst>
                                      </p:cBhvr>
                                      <p:tavLst>
                                        <p:tav tm="0">
                                          <p:val>
                                            <p:strVal val="hidden"/>
                                          </p:val>
                                        </p:tav>
                                        <p:tav tm="50000">
                                          <p:val>
                                            <p:strVal val="visible"/>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8150"/>
                                        </p:tgtEl>
                                        <p:attrNameLst>
                                          <p:attrName>style.visibility</p:attrName>
                                        </p:attrNameLst>
                                      </p:cBhvr>
                                      <p:to>
                                        <p:strVal val="visible"/>
                                      </p:to>
                                    </p:set>
                                    <p:animEffect transition="in" filter="wipe(left)">
                                      <p:cBhvr>
                                        <p:cTn id="64" dur="500"/>
                                        <p:tgtEl>
                                          <p:spTgt spid="48150"/>
                                        </p:tgtEl>
                                      </p:cBhvr>
                                    </p:animEffect>
                                  </p:childTnLst>
                                </p:cTn>
                              </p:par>
                              <p:par>
                                <p:cTn id="65" presetID="1" presetClass="exit" presetSubtype="0" fill="hold" grpId="2" nodeType="withEffect">
                                  <p:stCondLst>
                                    <p:cond delay="0"/>
                                  </p:stCondLst>
                                  <p:childTnLst>
                                    <p:set>
                                      <p:cBhvr>
                                        <p:cTn id="66" dur="1" fill="hold">
                                          <p:stCondLst>
                                            <p:cond delay="0"/>
                                          </p:stCondLst>
                                        </p:cTn>
                                        <p:tgtEl>
                                          <p:spTgt spid="48149"/>
                                        </p:tgtEl>
                                        <p:attrNameLst>
                                          <p:attrName>style.visibility</p:attrName>
                                        </p:attrNameLst>
                                      </p:cBhvr>
                                      <p:to>
                                        <p:strVal val="hidden"/>
                                      </p:to>
                                    </p:set>
                                  </p:childTnLst>
                                </p:cTn>
                              </p:par>
                            </p:childTnLst>
                          </p:cTn>
                        </p:par>
                        <p:par>
                          <p:cTn id="67" fill="hold" nodeType="afterGroup">
                            <p:stCondLst>
                              <p:cond delay="500"/>
                            </p:stCondLst>
                            <p:childTnLst>
                              <p:par>
                                <p:cTn id="68" presetID="22" presetClass="entr" presetSubtype="8" fill="hold" nodeType="afterEffect">
                                  <p:stCondLst>
                                    <p:cond delay="0"/>
                                  </p:stCondLst>
                                  <p:childTnLst>
                                    <p:set>
                                      <p:cBhvr>
                                        <p:cTn id="69" dur="1" fill="hold">
                                          <p:stCondLst>
                                            <p:cond delay="0"/>
                                          </p:stCondLst>
                                        </p:cTn>
                                        <p:tgtEl>
                                          <p:spTgt spid="48151"/>
                                        </p:tgtEl>
                                        <p:attrNameLst>
                                          <p:attrName>style.visibility</p:attrName>
                                        </p:attrNameLst>
                                      </p:cBhvr>
                                      <p:to>
                                        <p:strVal val="visible"/>
                                      </p:to>
                                    </p:set>
                                    <p:animEffect transition="in" filter="wipe(left)">
                                      <p:cBhvr>
                                        <p:cTn id="70" dur="500"/>
                                        <p:tgtEl>
                                          <p:spTgt spid="481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8152"/>
                                        </p:tgtEl>
                                        <p:attrNameLst>
                                          <p:attrName>style.visibility</p:attrName>
                                        </p:attrNameLst>
                                      </p:cBhvr>
                                      <p:to>
                                        <p:strVal val="visible"/>
                                      </p:to>
                                    </p:set>
                                    <p:animEffect transition="in" filter="wipe(left)">
                                      <p:cBhvr>
                                        <p:cTn id="75" dur="500"/>
                                        <p:tgtEl>
                                          <p:spTgt spid="48152"/>
                                        </p:tgtEl>
                                      </p:cBhvr>
                                    </p:animEffect>
                                  </p:childTnLst>
                                </p:cTn>
                              </p:par>
                            </p:childTnLst>
                          </p:cTn>
                        </p:par>
                        <p:par>
                          <p:cTn id="76" fill="hold" nodeType="afterGroup">
                            <p:stCondLst>
                              <p:cond delay="500"/>
                            </p:stCondLst>
                            <p:childTnLst>
                              <p:par>
                                <p:cTn id="77" presetID="35" presetClass="emph" presetSubtype="0" repeatCount="3000" fill="hold" grpId="1" nodeType="afterEffect">
                                  <p:stCondLst>
                                    <p:cond delay="0"/>
                                  </p:stCondLst>
                                  <p:childTnLst>
                                    <p:anim calcmode="discrete" valueType="str">
                                      <p:cBhvr>
                                        <p:cTn id="78" dur="500" fill="hold"/>
                                        <p:tgtEl>
                                          <p:spTgt spid="48152"/>
                                        </p:tgtEl>
                                        <p:attrNameLst>
                                          <p:attrName>style.visibility</p:attrName>
                                        </p:attrNameLst>
                                      </p:cBhvr>
                                      <p:tavLst>
                                        <p:tav tm="0">
                                          <p:val>
                                            <p:strVal val="hidden"/>
                                          </p:val>
                                        </p:tav>
                                        <p:tav tm="50000">
                                          <p:val>
                                            <p:strVal val="visible"/>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8153"/>
                                        </p:tgtEl>
                                        <p:attrNameLst>
                                          <p:attrName>style.visibility</p:attrName>
                                        </p:attrNameLst>
                                      </p:cBhvr>
                                      <p:to>
                                        <p:strVal val="visible"/>
                                      </p:to>
                                    </p:set>
                                    <p:animEffect transition="in" filter="wipe(left)">
                                      <p:cBhvr>
                                        <p:cTn id="83" dur="500"/>
                                        <p:tgtEl>
                                          <p:spTgt spid="48153"/>
                                        </p:tgtEl>
                                      </p:cBhvr>
                                    </p:animEffect>
                                  </p:childTnLst>
                                </p:cTn>
                              </p:par>
                              <p:par>
                                <p:cTn id="84" presetID="1" presetClass="exit" presetSubtype="0" fill="hold" grpId="2" nodeType="withEffect">
                                  <p:stCondLst>
                                    <p:cond delay="0"/>
                                  </p:stCondLst>
                                  <p:childTnLst>
                                    <p:set>
                                      <p:cBhvr>
                                        <p:cTn id="85" dur="1" fill="hold">
                                          <p:stCondLst>
                                            <p:cond delay="0"/>
                                          </p:stCondLst>
                                        </p:cTn>
                                        <p:tgtEl>
                                          <p:spTgt spid="48152"/>
                                        </p:tgtEl>
                                        <p:attrNameLst>
                                          <p:attrName>style.visibility</p:attrName>
                                        </p:attrNameLst>
                                      </p:cBhvr>
                                      <p:to>
                                        <p:strVal val="hidden"/>
                                      </p:to>
                                    </p:set>
                                  </p:childTnLst>
                                </p:cTn>
                              </p:par>
                            </p:childTnLst>
                          </p:cTn>
                        </p:par>
                        <p:par>
                          <p:cTn id="86" fill="hold" nodeType="afterGroup">
                            <p:stCondLst>
                              <p:cond delay="500"/>
                            </p:stCondLst>
                            <p:childTnLst>
                              <p:par>
                                <p:cTn id="87" presetID="22" presetClass="entr" presetSubtype="8" fill="hold" nodeType="afterEffect">
                                  <p:stCondLst>
                                    <p:cond delay="0"/>
                                  </p:stCondLst>
                                  <p:childTnLst>
                                    <p:set>
                                      <p:cBhvr>
                                        <p:cTn id="88" dur="1" fill="hold">
                                          <p:stCondLst>
                                            <p:cond delay="0"/>
                                          </p:stCondLst>
                                        </p:cTn>
                                        <p:tgtEl>
                                          <p:spTgt spid="48154"/>
                                        </p:tgtEl>
                                        <p:attrNameLst>
                                          <p:attrName>style.visibility</p:attrName>
                                        </p:attrNameLst>
                                      </p:cBhvr>
                                      <p:to>
                                        <p:strVal val="visible"/>
                                      </p:to>
                                    </p:set>
                                    <p:animEffect transition="in" filter="wipe(left)">
                                      <p:cBhvr>
                                        <p:cTn id="89" dur="500"/>
                                        <p:tgtEl>
                                          <p:spTgt spid="48154"/>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8155"/>
                                        </p:tgtEl>
                                        <p:attrNameLst>
                                          <p:attrName>style.visibility</p:attrName>
                                        </p:attrNameLst>
                                      </p:cBhvr>
                                      <p:to>
                                        <p:strVal val="visible"/>
                                      </p:to>
                                    </p:set>
                                    <p:animEffect transition="in" filter="wipe(left)">
                                      <p:cBhvr>
                                        <p:cTn id="94" dur="500"/>
                                        <p:tgtEl>
                                          <p:spTgt spid="48155"/>
                                        </p:tgtEl>
                                      </p:cBhvr>
                                    </p:animEffect>
                                  </p:childTnLst>
                                </p:cTn>
                              </p:par>
                            </p:childTnLst>
                          </p:cTn>
                        </p:par>
                        <p:par>
                          <p:cTn id="95" fill="hold" nodeType="afterGroup">
                            <p:stCondLst>
                              <p:cond delay="500"/>
                            </p:stCondLst>
                            <p:childTnLst>
                              <p:par>
                                <p:cTn id="96" presetID="35" presetClass="emph" presetSubtype="0" repeatCount="3000" fill="hold" grpId="1" nodeType="afterEffect">
                                  <p:stCondLst>
                                    <p:cond delay="0"/>
                                  </p:stCondLst>
                                  <p:childTnLst>
                                    <p:anim calcmode="discrete" valueType="str">
                                      <p:cBhvr>
                                        <p:cTn id="97" dur="500" fill="hold"/>
                                        <p:tgtEl>
                                          <p:spTgt spid="48155"/>
                                        </p:tgtEl>
                                        <p:attrNameLst>
                                          <p:attrName>style.visibility</p:attrName>
                                        </p:attrNameLst>
                                      </p:cBhvr>
                                      <p:tavLst>
                                        <p:tav tm="0">
                                          <p:val>
                                            <p:strVal val="hidden"/>
                                          </p:val>
                                        </p:tav>
                                        <p:tav tm="50000">
                                          <p:val>
                                            <p:strVal val="visible"/>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8156"/>
                                        </p:tgtEl>
                                        <p:attrNameLst>
                                          <p:attrName>style.visibility</p:attrName>
                                        </p:attrNameLst>
                                      </p:cBhvr>
                                      <p:to>
                                        <p:strVal val="visible"/>
                                      </p:to>
                                    </p:set>
                                    <p:animEffect transition="in" filter="wipe(left)">
                                      <p:cBhvr>
                                        <p:cTn id="102" dur="500"/>
                                        <p:tgtEl>
                                          <p:spTgt spid="48156"/>
                                        </p:tgtEl>
                                      </p:cBhvr>
                                    </p:animEffect>
                                  </p:childTnLst>
                                </p:cTn>
                              </p:par>
                              <p:par>
                                <p:cTn id="103" presetID="1" presetClass="exit" presetSubtype="0" fill="hold" grpId="2" nodeType="withEffect">
                                  <p:stCondLst>
                                    <p:cond delay="0"/>
                                  </p:stCondLst>
                                  <p:childTnLst>
                                    <p:set>
                                      <p:cBhvr>
                                        <p:cTn id="104" dur="1" fill="hold">
                                          <p:stCondLst>
                                            <p:cond delay="0"/>
                                          </p:stCondLst>
                                        </p:cTn>
                                        <p:tgtEl>
                                          <p:spTgt spid="48155"/>
                                        </p:tgtEl>
                                        <p:attrNameLst>
                                          <p:attrName>style.visibility</p:attrName>
                                        </p:attrNameLst>
                                      </p:cBhvr>
                                      <p:to>
                                        <p:strVal val="hidden"/>
                                      </p:to>
                                    </p:set>
                                  </p:childTnLst>
                                </p:cTn>
                              </p:par>
                            </p:childTnLst>
                          </p:cTn>
                        </p:par>
                        <p:par>
                          <p:cTn id="105" fill="hold" nodeType="afterGroup">
                            <p:stCondLst>
                              <p:cond delay="500"/>
                            </p:stCondLst>
                            <p:childTnLst>
                              <p:par>
                                <p:cTn id="106" presetID="22" presetClass="entr" presetSubtype="8" fill="hold" nodeType="afterEffect">
                                  <p:stCondLst>
                                    <p:cond delay="0"/>
                                  </p:stCondLst>
                                  <p:childTnLst>
                                    <p:set>
                                      <p:cBhvr>
                                        <p:cTn id="107" dur="1" fill="hold">
                                          <p:stCondLst>
                                            <p:cond delay="0"/>
                                          </p:stCondLst>
                                        </p:cTn>
                                        <p:tgtEl>
                                          <p:spTgt spid="48157"/>
                                        </p:tgtEl>
                                        <p:attrNameLst>
                                          <p:attrName>style.visibility</p:attrName>
                                        </p:attrNameLst>
                                      </p:cBhvr>
                                      <p:to>
                                        <p:strVal val="visible"/>
                                      </p:to>
                                    </p:set>
                                    <p:animEffect transition="in" filter="wipe(left)">
                                      <p:cBhvr>
                                        <p:cTn id="108" dur="500"/>
                                        <p:tgtEl>
                                          <p:spTgt spid="48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43" grpId="0" animBg="1"/>
      <p:bldP spid="48146" grpId="0" animBg="1"/>
      <p:bldP spid="48146" grpId="1" animBg="1"/>
      <p:bldP spid="48146" grpId="2" animBg="1"/>
      <p:bldP spid="48147" grpId="0" animBg="1"/>
      <p:bldP spid="48149" grpId="0" animBg="1"/>
      <p:bldP spid="48149" grpId="1" animBg="1"/>
      <p:bldP spid="48149" grpId="2" animBg="1"/>
      <p:bldP spid="48150" grpId="0" animBg="1"/>
      <p:bldP spid="48152" grpId="0" animBg="1"/>
      <p:bldP spid="48152" grpId="1" animBg="1"/>
      <p:bldP spid="48152" grpId="2" animBg="1"/>
      <p:bldP spid="48153" grpId="0" animBg="1"/>
      <p:bldP spid="48155" grpId="0" animBg="1"/>
      <p:bldP spid="48155" grpId="1" animBg="1"/>
      <p:bldP spid="48155" grpId="2" animBg="1"/>
      <p:bldP spid="481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solidFill>
            <a:schemeClr val="bg1"/>
          </a:solidFill>
        </p:spPr>
        <p:txBody>
          <a:bodyPr/>
          <a:lstStyle/>
          <a:p>
            <a:endParaRPr lang="zh-CN" altLang="en-US" dirty="0"/>
          </a:p>
        </p:txBody>
      </p:sp>
      <p:graphicFrame>
        <p:nvGraphicFramePr>
          <p:cNvPr id="49154" name="Object 2"/>
          <p:cNvGraphicFramePr>
            <a:graphicFrameLocks noChangeAspect="1"/>
          </p:cNvGraphicFramePr>
          <p:nvPr>
            <p:extLst>
              <p:ext uri="{D42A27DB-BD31-4B8C-83A1-F6EECF244321}">
                <p14:modId xmlns:p14="http://schemas.microsoft.com/office/powerpoint/2010/main" val="3759416238"/>
              </p:ext>
            </p:extLst>
          </p:nvPr>
        </p:nvGraphicFramePr>
        <p:xfrm>
          <a:off x="2452689" y="3644901"/>
          <a:ext cx="6835775" cy="550863"/>
        </p:xfrm>
        <a:graphic>
          <a:graphicData uri="http://schemas.openxmlformats.org/presentationml/2006/ole">
            <mc:AlternateContent xmlns:mc="http://schemas.openxmlformats.org/markup-compatibility/2006">
              <mc:Choice xmlns:v="urn:schemas-microsoft-com:vml" Requires="v">
                <p:oleObj spid="_x0000_s70908" r:id="rId3" imgW="2996217" imgH="241512" progId="Equation.DSMT4">
                  <p:embed/>
                </p:oleObj>
              </mc:Choice>
              <mc:Fallback>
                <p:oleObj r:id="rId3" imgW="2996217" imgH="241512"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2452689" y="3644901"/>
                        <a:ext cx="6835775" cy="550863"/>
                      </a:xfrm>
                      <a:prstGeom prst="rect">
                        <a:avLst/>
                      </a:prstGeom>
                      <a:solidFill>
                        <a:srgbClr val="002060"/>
                      </a:solidFill>
                      <a:ln>
                        <a:noFill/>
                      </a:ln>
                      <a:extLst/>
                    </p:spPr>
                  </p:pic>
                </p:oleObj>
              </mc:Fallback>
            </mc:AlternateContent>
          </a:graphicData>
        </a:graphic>
      </p:graphicFrame>
      <p:graphicFrame>
        <p:nvGraphicFramePr>
          <p:cNvPr id="49155" name="Object 3"/>
          <p:cNvGraphicFramePr>
            <a:graphicFrameLocks noChangeAspect="1"/>
          </p:cNvGraphicFramePr>
          <p:nvPr>
            <p:extLst>
              <p:ext uri="{D42A27DB-BD31-4B8C-83A1-F6EECF244321}">
                <p14:modId xmlns:p14="http://schemas.microsoft.com/office/powerpoint/2010/main" val="2435782992"/>
              </p:ext>
            </p:extLst>
          </p:nvPr>
        </p:nvGraphicFramePr>
        <p:xfrm>
          <a:off x="2459039" y="4119563"/>
          <a:ext cx="6892925" cy="550862"/>
        </p:xfrm>
        <a:graphic>
          <a:graphicData uri="http://schemas.openxmlformats.org/presentationml/2006/ole">
            <mc:AlternateContent xmlns:mc="http://schemas.openxmlformats.org/markup-compatibility/2006">
              <mc:Choice xmlns:v="urn:schemas-microsoft-com:vml" Requires="v">
                <p:oleObj spid="_x0000_s70909" r:id="rId5" imgW="3021606" imgH="241512" progId="Equation.DSMT4">
                  <p:embed/>
                </p:oleObj>
              </mc:Choice>
              <mc:Fallback>
                <p:oleObj r:id="rId5" imgW="3021606" imgH="241512"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2459039" y="4119563"/>
                        <a:ext cx="6892925" cy="550862"/>
                      </a:xfrm>
                      <a:prstGeom prst="rect">
                        <a:avLst/>
                      </a:prstGeom>
                      <a:solidFill>
                        <a:srgbClr val="002060"/>
                      </a:solidFill>
                      <a:ln>
                        <a:noFill/>
                      </a:ln>
                      <a:extLst/>
                    </p:spPr>
                  </p:pic>
                </p:oleObj>
              </mc:Fallback>
            </mc:AlternateContent>
          </a:graphicData>
        </a:graphic>
      </p:graphicFrame>
      <p:sp>
        <p:nvSpPr>
          <p:cNvPr id="49156" name="Rectangle 4"/>
          <p:cNvSpPr>
            <a:spLocks noChangeArrowheads="1"/>
          </p:cNvSpPr>
          <p:nvPr/>
        </p:nvSpPr>
        <p:spPr bwMode="auto">
          <a:xfrm>
            <a:off x="2041107" y="3258344"/>
            <a:ext cx="37689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000" dirty="0">
                <a:ea typeface="楷体_GB2312" pitchFamily="1" charset="-122"/>
              </a:rPr>
              <a:t>更新位置，</a:t>
            </a:r>
            <a:r>
              <a:rPr lang="en-US" altLang="zh-CN" sz="2000" dirty="0">
                <a:ea typeface="楷体_GB2312" pitchFamily="1" charset="-122"/>
              </a:rPr>
              <a:t>                               </a:t>
            </a:r>
            <a:r>
              <a:rPr lang="zh-CN" altLang="zh-CN" sz="2000" dirty="0">
                <a:ea typeface="楷体_GB2312" pitchFamily="1" charset="-122"/>
              </a:rPr>
              <a:t>得：</a:t>
            </a:r>
          </a:p>
        </p:txBody>
      </p:sp>
      <p:graphicFrame>
        <p:nvGraphicFramePr>
          <p:cNvPr id="49157" name="Object 5"/>
          <p:cNvGraphicFramePr>
            <a:graphicFrameLocks noChangeAspect="1"/>
          </p:cNvGraphicFramePr>
          <p:nvPr>
            <p:extLst>
              <p:ext uri="{D42A27DB-BD31-4B8C-83A1-F6EECF244321}">
                <p14:modId xmlns:p14="http://schemas.microsoft.com/office/powerpoint/2010/main" val="3657138643"/>
              </p:ext>
            </p:extLst>
          </p:nvPr>
        </p:nvGraphicFramePr>
        <p:xfrm>
          <a:off x="2455864" y="4624388"/>
          <a:ext cx="7153275" cy="550862"/>
        </p:xfrm>
        <a:graphic>
          <a:graphicData uri="http://schemas.openxmlformats.org/presentationml/2006/ole">
            <mc:AlternateContent xmlns:mc="http://schemas.openxmlformats.org/markup-compatibility/2006">
              <mc:Choice xmlns:v="urn:schemas-microsoft-com:vml" Requires="v">
                <p:oleObj spid="_x0000_s70910" r:id="rId7" imgW="3135856" imgH="241512" progId="Equation.DSMT4">
                  <p:embed/>
                </p:oleObj>
              </mc:Choice>
              <mc:Fallback>
                <p:oleObj r:id="rId7" imgW="3135856" imgH="241512"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2455864" y="4624388"/>
                        <a:ext cx="7153275" cy="550862"/>
                      </a:xfrm>
                      <a:prstGeom prst="rect">
                        <a:avLst/>
                      </a:prstGeom>
                      <a:solidFill>
                        <a:srgbClr val="002060"/>
                      </a:solidFill>
                      <a:ln>
                        <a:noFill/>
                      </a:ln>
                      <a:extLst/>
                    </p:spPr>
                  </p:pic>
                </p:oleObj>
              </mc:Fallback>
            </mc:AlternateContent>
          </a:graphicData>
        </a:graphic>
      </p:graphicFrame>
      <p:sp>
        <p:nvSpPr>
          <p:cNvPr id="49158" name="Rectangle 6"/>
          <p:cNvSpPr>
            <a:spLocks noChangeArrowheads="1"/>
          </p:cNvSpPr>
          <p:nvPr/>
        </p:nvSpPr>
        <p:spPr bwMode="auto">
          <a:xfrm>
            <a:off x="2246783" y="1590265"/>
            <a:ext cx="16401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a:ea typeface="楷体_GB2312" pitchFamily="1" charset="-122"/>
              </a:rPr>
              <a:t>初始速度：   </a:t>
            </a:r>
          </a:p>
        </p:txBody>
      </p:sp>
      <p:graphicFrame>
        <p:nvGraphicFramePr>
          <p:cNvPr id="49159" name="Object 7"/>
          <p:cNvGraphicFramePr>
            <a:graphicFrameLocks noChangeAspect="1"/>
          </p:cNvGraphicFramePr>
          <p:nvPr>
            <p:extLst>
              <p:ext uri="{D42A27DB-BD31-4B8C-83A1-F6EECF244321}">
                <p14:modId xmlns:p14="http://schemas.microsoft.com/office/powerpoint/2010/main" val="2148128267"/>
              </p:ext>
            </p:extLst>
          </p:nvPr>
        </p:nvGraphicFramePr>
        <p:xfrm>
          <a:off x="3973514" y="1541729"/>
          <a:ext cx="4086225" cy="550862"/>
        </p:xfrm>
        <a:graphic>
          <a:graphicData uri="http://schemas.openxmlformats.org/presentationml/2006/ole">
            <mc:AlternateContent xmlns:mc="http://schemas.openxmlformats.org/markup-compatibility/2006">
              <mc:Choice xmlns:v="urn:schemas-microsoft-com:vml" Requires="v">
                <p:oleObj spid="_x0000_s70911" r:id="rId9" imgW="1790240" imgH="241512" progId="Equation.DSMT4">
                  <p:embed/>
                </p:oleObj>
              </mc:Choice>
              <mc:Fallback>
                <p:oleObj r:id="rId9" imgW="1790240" imgH="241512"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973514" y="1541729"/>
                        <a:ext cx="4086225" cy="550862"/>
                      </a:xfrm>
                      <a:prstGeom prst="rect">
                        <a:avLst/>
                      </a:prstGeom>
                      <a:solidFill>
                        <a:srgbClr val="002060"/>
                      </a:solidFill>
                      <a:ln>
                        <a:noFill/>
                      </a:ln>
                      <a:extLst/>
                    </p:spPr>
                  </p:pic>
                </p:oleObj>
              </mc:Fallback>
            </mc:AlternateContent>
          </a:graphicData>
        </a:graphic>
      </p:graphicFrame>
      <p:sp>
        <p:nvSpPr>
          <p:cNvPr id="49160" name="Rectangle 8"/>
          <p:cNvSpPr>
            <a:spLocks noChangeArrowheads="1"/>
          </p:cNvSpPr>
          <p:nvPr/>
        </p:nvSpPr>
        <p:spPr bwMode="auto">
          <a:xfrm>
            <a:off x="2302167" y="116754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ea typeface="楷体_GB2312" pitchFamily="1" charset="-122"/>
              </a:rPr>
              <a:t>初始位置：</a:t>
            </a:r>
            <a:r>
              <a:rPr lang="zh-CN" altLang="zh-CN" sz="2000" dirty="0">
                <a:latin typeface="楷体_GB2312" pitchFamily="1" charset="-122"/>
                <a:ea typeface="楷体_GB2312" pitchFamily="1" charset="-122"/>
              </a:rPr>
              <a:t>    </a:t>
            </a:r>
          </a:p>
        </p:txBody>
      </p:sp>
      <p:graphicFrame>
        <p:nvGraphicFramePr>
          <p:cNvPr id="49161" name="Object 9"/>
          <p:cNvGraphicFramePr>
            <a:graphicFrameLocks noChangeAspect="1"/>
          </p:cNvGraphicFramePr>
          <p:nvPr>
            <p:extLst>
              <p:ext uri="{D42A27DB-BD31-4B8C-83A1-F6EECF244321}">
                <p14:modId xmlns:p14="http://schemas.microsoft.com/office/powerpoint/2010/main" val="3294938009"/>
              </p:ext>
            </p:extLst>
          </p:nvPr>
        </p:nvGraphicFramePr>
        <p:xfrm>
          <a:off x="3973514" y="985899"/>
          <a:ext cx="4318000" cy="550863"/>
        </p:xfrm>
        <a:graphic>
          <a:graphicData uri="http://schemas.openxmlformats.org/presentationml/2006/ole">
            <mc:AlternateContent xmlns:mc="http://schemas.openxmlformats.org/markup-compatibility/2006">
              <mc:Choice xmlns:v="urn:schemas-microsoft-com:vml" Requires="v">
                <p:oleObj spid="_x0000_s70912" r:id="rId11" imgW="1891796" imgH="241512" progId="Equation.DSMT4">
                  <p:embed/>
                </p:oleObj>
              </mc:Choice>
              <mc:Fallback>
                <p:oleObj r:id="rId11" imgW="1891796" imgH="241512"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3973514" y="985899"/>
                        <a:ext cx="4318000" cy="550863"/>
                      </a:xfrm>
                      <a:prstGeom prst="rect">
                        <a:avLst/>
                      </a:prstGeom>
                      <a:solidFill>
                        <a:srgbClr val="002060"/>
                      </a:solidFill>
                      <a:ln>
                        <a:noFill/>
                      </a:ln>
                      <a:extLst/>
                    </p:spPr>
                  </p:pic>
                </p:oleObj>
              </mc:Fallback>
            </mc:AlternateContent>
          </a:graphicData>
        </a:graphic>
      </p:graphicFrame>
      <p:sp>
        <p:nvSpPr>
          <p:cNvPr id="49162" name="Rectangle 10"/>
          <p:cNvSpPr>
            <a:spLocks noChangeArrowheads="1"/>
          </p:cNvSpPr>
          <p:nvPr/>
        </p:nvSpPr>
        <p:spPr bwMode="auto">
          <a:xfrm>
            <a:off x="1992313" y="2104596"/>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楷体_GB2312" pitchFamily="1" charset="-122"/>
                <a:ea typeface="楷体_GB2312" pitchFamily="1" charset="-122"/>
              </a:rPr>
              <a:t>群体历史最优解：   </a:t>
            </a:r>
          </a:p>
        </p:txBody>
      </p:sp>
      <p:graphicFrame>
        <p:nvGraphicFramePr>
          <p:cNvPr id="49163" name="Object 11" descr="紫色网格"/>
          <p:cNvGraphicFramePr>
            <a:graphicFrameLocks noChangeAspect="1"/>
          </p:cNvGraphicFramePr>
          <p:nvPr>
            <p:extLst>
              <p:ext uri="{D42A27DB-BD31-4B8C-83A1-F6EECF244321}">
                <p14:modId xmlns:p14="http://schemas.microsoft.com/office/powerpoint/2010/main" val="2098981926"/>
              </p:ext>
            </p:extLst>
          </p:nvPr>
        </p:nvGraphicFramePr>
        <p:xfrm>
          <a:off x="3947586" y="2120077"/>
          <a:ext cx="1331913" cy="581025"/>
        </p:xfrm>
        <a:graphic>
          <a:graphicData uri="http://schemas.openxmlformats.org/presentationml/2006/ole">
            <mc:AlternateContent xmlns:mc="http://schemas.openxmlformats.org/markup-compatibility/2006">
              <mc:Choice xmlns:v="urn:schemas-microsoft-com:vml" Requires="v">
                <p:oleObj spid="_x0000_s70913" r:id="rId13" imgW="584771" imgH="254427" progId="Equation.DSMT4">
                  <p:embed/>
                </p:oleObj>
              </mc:Choice>
              <mc:Fallback>
                <p:oleObj r:id="rId13" imgW="584771" imgH="25442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47586" y="2120077"/>
                        <a:ext cx="1331913" cy="581025"/>
                      </a:xfrm>
                      <a:prstGeom prst="rect">
                        <a:avLst/>
                      </a:prstGeom>
                      <a:solidFill>
                        <a:srgbClr val="002060"/>
                      </a:solidFill>
                      <a:ln>
                        <a:noFill/>
                      </a:ln>
                      <a:extLst/>
                    </p:spPr>
                  </p:pic>
                </p:oleObj>
              </mc:Fallback>
            </mc:AlternateContent>
          </a:graphicData>
        </a:graphic>
      </p:graphicFrame>
      <p:graphicFrame>
        <p:nvGraphicFramePr>
          <p:cNvPr id="49164" name="Object 12" descr="紫色网格"/>
          <p:cNvGraphicFramePr>
            <a:graphicFrameLocks noChangeAspect="1"/>
          </p:cNvGraphicFramePr>
          <p:nvPr>
            <p:extLst>
              <p:ext uri="{D42A27DB-BD31-4B8C-83A1-F6EECF244321}">
                <p14:modId xmlns:p14="http://schemas.microsoft.com/office/powerpoint/2010/main" val="3052231151"/>
              </p:ext>
            </p:extLst>
          </p:nvPr>
        </p:nvGraphicFramePr>
        <p:xfrm>
          <a:off x="3928479" y="2711542"/>
          <a:ext cx="3241675" cy="550862"/>
        </p:xfrm>
        <a:graphic>
          <a:graphicData uri="http://schemas.openxmlformats.org/presentationml/2006/ole">
            <mc:AlternateContent xmlns:mc="http://schemas.openxmlformats.org/markup-compatibility/2006">
              <mc:Choice xmlns:v="urn:schemas-microsoft-com:vml" Requires="v">
                <p:oleObj spid="_x0000_s70914" r:id="rId15" imgW="1423953" imgH="241827" progId="Equation.DSMT4">
                  <p:embed/>
                </p:oleObj>
              </mc:Choice>
              <mc:Fallback>
                <p:oleObj r:id="rId15" imgW="1423953" imgH="24182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28479" y="2711542"/>
                        <a:ext cx="3241675" cy="550862"/>
                      </a:xfrm>
                      <a:prstGeom prst="rect">
                        <a:avLst/>
                      </a:prstGeom>
                      <a:solidFill>
                        <a:srgbClr val="002060"/>
                      </a:solidFill>
                      <a:ln>
                        <a:noFill/>
                      </a:ln>
                      <a:extLst/>
                    </p:spPr>
                  </p:pic>
                </p:oleObj>
              </mc:Fallback>
            </mc:AlternateContent>
          </a:graphicData>
        </a:graphic>
      </p:graphicFrame>
      <p:sp>
        <p:nvSpPr>
          <p:cNvPr id="49165" name="Rectangle 13"/>
          <p:cNvSpPr>
            <a:spLocks noChangeArrowheads="1"/>
          </p:cNvSpPr>
          <p:nvPr/>
        </p:nvSpPr>
        <p:spPr bwMode="auto">
          <a:xfrm>
            <a:off x="1992313" y="2602677"/>
            <a:ext cx="26212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000" dirty="0">
                <a:latin typeface="楷体_GB2312" pitchFamily="1" charset="-122"/>
                <a:ea typeface="楷体_GB2312" pitchFamily="1" charset="-122"/>
              </a:rPr>
              <a:t>个体历史最优解：   </a:t>
            </a:r>
          </a:p>
        </p:txBody>
      </p:sp>
      <p:sp>
        <p:nvSpPr>
          <p:cNvPr id="49166" name="Line 14"/>
          <p:cNvSpPr>
            <a:spLocks noChangeShapeType="1"/>
          </p:cNvSpPr>
          <p:nvPr/>
        </p:nvSpPr>
        <p:spPr bwMode="auto">
          <a:xfrm flipV="1">
            <a:off x="3103054" y="3666139"/>
            <a:ext cx="2020522" cy="27603"/>
          </a:xfrm>
          <a:prstGeom prst="line">
            <a:avLst/>
          </a:prstGeom>
          <a:noFill/>
          <a:ln w="76200" cmpd="tri">
            <a:solidFill>
              <a:srgbClr val="33CCFF">
                <a:alpha val="68999"/>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aphicFrame>
        <p:nvGraphicFramePr>
          <p:cNvPr id="49167" name="Object 15"/>
          <p:cNvGraphicFramePr>
            <a:graphicFrameLocks noChangeAspect="1"/>
          </p:cNvGraphicFramePr>
          <p:nvPr>
            <p:extLst>
              <p:ext uri="{D42A27DB-BD31-4B8C-83A1-F6EECF244321}">
                <p14:modId xmlns:p14="http://schemas.microsoft.com/office/powerpoint/2010/main" val="1349594647"/>
              </p:ext>
            </p:extLst>
          </p:nvPr>
        </p:nvGraphicFramePr>
        <p:xfrm>
          <a:off x="2468564" y="5124451"/>
          <a:ext cx="6688137" cy="550863"/>
        </p:xfrm>
        <a:graphic>
          <a:graphicData uri="http://schemas.openxmlformats.org/presentationml/2006/ole">
            <mc:AlternateContent xmlns:mc="http://schemas.openxmlformats.org/markup-compatibility/2006">
              <mc:Choice xmlns:v="urn:schemas-microsoft-com:vml" Requires="v">
                <p:oleObj spid="_x0000_s70915" r:id="rId17" imgW="2932744" imgH="241512" progId="Equation.DSMT4">
                  <p:embed/>
                </p:oleObj>
              </mc:Choice>
              <mc:Fallback>
                <p:oleObj r:id="rId17" imgW="2932744" imgH="241512" progId="Equation.DSMT4">
                  <p:embed/>
                  <p:pic>
                    <p:nvPicPr>
                      <p:cNvPr id="0" name=""/>
                      <p:cNvPicPr>
                        <a:picLocks noChangeAspect="1" noChangeArrowheads="1"/>
                      </p:cNvPicPr>
                      <p:nvPr/>
                    </p:nvPicPr>
                    <p:blipFill>
                      <a:blip r:embed="rId18">
                        <a:lum bright="100000"/>
                        <a:extLst>
                          <a:ext uri="{28A0092B-C50C-407E-A947-70E740481C1C}">
                            <a14:useLocalDpi xmlns:a14="http://schemas.microsoft.com/office/drawing/2010/main" val="0"/>
                          </a:ext>
                        </a:extLst>
                      </a:blip>
                      <a:srcRect/>
                      <a:stretch>
                        <a:fillRect/>
                      </a:stretch>
                    </p:blipFill>
                    <p:spPr bwMode="auto">
                      <a:xfrm>
                        <a:off x="2468564" y="5124451"/>
                        <a:ext cx="6688137" cy="550863"/>
                      </a:xfrm>
                      <a:prstGeom prst="rect">
                        <a:avLst/>
                      </a:prstGeom>
                      <a:solidFill>
                        <a:srgbClr val="002060"/>
                      </a:solidFill>
                      <a:ln>
                        <a:noFill/>
                      </a:ln>
                      <a:extLst/>
                    </p:spPr>
                  </p:pic>
                </p:oleObj>
              </mc:Fallback>
            </mc:AlternateContent>
          </a:graphicData>
        </a:graphic>
      </p:graphicFrame>
      <p:graphicFrame>
        <p:nvGraphicFramePr>
          <p:cNvPr id="49168" name="Object 16"/>
          <p:cNvGraphicFramePr>
            <a:graphicFrameLocks noChangeAspect="1"/>
          </p:cNvGraphicFramePr>
          <p:nvPr>
            <p:extLst>
              <p:ext uri="{D42A27DB-BD31-4B8C-83A1-F6EECF244321}">
                <p14:modId xmlns:p14="http://schemas.microsoft.com/office/powerpoint/2010/main" val="2203035244"/>
              </p:ext>
            </p:extLst>
          </p:nvPr>
        </p:nvGraphicFramePr>
        <p:xfrm>
          <a:off x="2468564" y="5613401"/>
          <a:ext cx="6892925" cy="550863"/>
        </p:xfrm>
        <a:graphic>
          <a:graphicData uri="http://schemas.openxmlformats.org/presentationml/2006/ole">
            <mc:AlternateContent xmlns:mc="http://schemas.openxmlformats.org/markup-compatibility/2006">
              <mc:Choice xmlns:v="urn:schemas-microsoft-com:vml" Requires="v">
                <p:oleObj spid="_x0000_s70916" r:id="rId19" imgW="3021606" imgH="241512" progId="Equation.DSMT4">
                  <p:embed/>
                </p:oleObj>
              </mc:Choice>
              <mc:Fallback>
                <p:oleObj r:id="rId19" imgW="3021606" imgH="241512" progId="Equation.DSMT4">
                  <p:embed/>
                  <p:pic>
                    <p:nvPicPr>
                      <p:cNvPr id="0" name=""/>
                      <p:cNvPicPr>
                        <a:picLocks noChangeAspect="1" noChangeArrowheads="1"/>
                      </p:cNvPicPr>
                      <p:nvPr/>
                    </p:nvPicPr>
                    <p:blipFill>
                      <a:blip r:embed="rId20">
                        <a:lum bright="100000"/>
                        <a:extLst>
                          <a:ext uri="{28A0092B-C50C-407E-A947-70E740481C1C}">
                            <a14:useLocalDpi xmlns:a14="http://schemas.microsoft.com/office/drawing/2010/main" val="0"/>
                          </a:ext>
                        </a:extLst>
                      </a:blip>
                      <a:srcRect/>
                      <a:stretch>
                        <a:fillRect/>
                      </a:stretch>
                    </p:blipFill>
                    <p:spPr bwMode="auto">
                      <a:xfrm>
                        <a:off x="2468564" y="5613401"/>
                        <a:ext cx="6892925" cy="550863"/>
                      </a:xfrm>
                      <a:prstGeom prst="rect">
                        <a:avLst/>
                      </a:prstGeom>
                      <a:solidFill>
                        <a:srgbClr val="002060"/>
                      </a:solidFill>
                      <a:ln>
                        <a:noFill/>
                      </a:ln>
                      <a:extLst/>
                    </p:spPr>
                  </p:pic>
                </p:oleObj>
              </mc:Fallback>
            </mc:AlternateContent>
          </a:graphicData>
        </a:graphic>
      </p:graphicFrame>
      <p:graphicFrame>
        <p:nvGraphicFramePr>
          <p:cNvPr id="49169" name="Object 17"/>
          <p:cNvGraphicFramePr>
            <a:graphicFrameLocks noChangeAspect="1"/>
          </p:cNvGraphicFramePr>
          <p:nvPr>
            <p:extLst>
              <p:ext uri="{D42A27DB-BD31-4B8C-83A1-F6EECF244321}">
                <p14:modId xmlns:p14="http://schemas.microsoft.com/office/powerpoint/2010/main" val="799599900"/>
              </p:ext>
            </p:extLst>
          </p:nvPr>
        </p:nvGraphicFramePr>
        <p:xfrm>
          <a:off x="3103054" y="3179794"/>
          <a:ext cx="2143125" cy="522287"/>
        </p:xfrm>
        <a:graphic>
          <a:graphicData uri="http://schemas.openxmlformats.org/presentationml/2006/ole">
            <mc:AlternateContent xmlns:mc="http://schemas.openxmlformats.org/markup-compatibility/2006">
              <mc:Choice xmlns:v="urn:schemas-microsoft-com:vml" Requires="v">
                <p:oleObj spid="_x0000_s70917" r:id="rId21" imgW="941342" imgH="229215" progId="Equation.DSMT4">
                  <p:embed/>
                </p:oleObj>
              </mc:Choice>
              <mc:Fallback>
                <p:oleObj r:id="rId21" imgW="941342" imgH="229215"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03054" y="3179794"/>
                        <a:ext cx="2143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70" name="Oval 18"/>
          <p:cNvSpPr>
            <a:spLocks noChangeArrowheads="1"/>
          </p:cNvSpPr>
          <p:nvPr/>
        </p:nvSpPr>
        <p:spPr bwMode="auto">
          <a:xfrm>
            <a:off x="5073651" y="4581525"/>
            <a:ext cx="1439863" cy="647700"/>
          </a:xfrm>
          <a:prstGeom prst="ellipse">
            <a:avLst/>
          </a:prstGeom>
          <a:noFill/>
          <a:ln w="3810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49171" name="Rectangle 19"/>
          <p:cNvSpPr>
            <a:spLocks noChangeArrowheads="1"/>
          </p:cNvSpPr>
          <p:nvPr/>
        </p:nvSpPr>
        <p:spPr bwMode="auto">
          <a:xfrm>
            <a:off x="6042529" y="3310657"/>
            <a:ext cx="23519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000" b="1" dirty="0">
                <a:ea typeface="楷体_GB2312" pitchFamily="1" charset="-122"/>
              </a:rPr>
              <a:t>不强行拉回解空间  </a:t>
            </a:r>
          </a:p>
        </p:txBody>
      </p:sp>
      <p:sp>
        <p:nvSpPr>
          <p:cNvPr id="2" name="标题 1"/>
          <p:cNvSpPr>
            <a:spLocks noGrp="1"/>
          </p:cNvSpPr>
          <p:nvPr>
            <p:ph type="title"/>
          </p:nvPr>
        </p:nvSpPr>
        <p:spPr/>
        <p:txBody>
          <a:bodyPr/>
          <a:lstStyle/>
          <a:p>
            <a:r>
              <a:rPr lang="zh-CN" altLang="en-US" dirty="0"/>
              <a:t>粒子群算法</a:t>
            </a:r>
          </a:p>
        </p:txBody>
      </p:sp>
    </p:spTree>
    <p:extLst>
      <p:ext uri="{BB962C8B-B14F-4D97-AF65-F5344CB8AC3E}">
        <p14:creationId xmlns:p14="http://schemas.microsoft.com/office/powerpoint/2010/main" val="4258117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wipe(left)">
                                      <p:cBhvr>
                                        <p:cTn id="7" dur="500"/>
                                        <p:tgtEl>
                                          <p:spTgt spid="4915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166"/>
                                        </p:tgtEl>
                                        <p:attrNameLst>
                                          <p:attrName>style.visibility</p:attrName>
                                        </p:attrNameLst>
                                      </p:cBhvr>
                                      <p:to>
                                        <p:strVal val="visible"/>
                                      </p:to>
                                    </p:set>
                                    <p:animEffect transition="in" filter="wipe(left)">
                                      <p:cBhvr>
                                        <p:cTn id="11" dur="500"/>
                                        <p:tgtEl>
                                          <p:spTgt spid="491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9169"/>
                                        </p:tgtEl>
                                        <p:attrNameLst>
                                          <p:attrName>style.visibility</p:attrName>
                                        </p:attrNameLst>
                                      </p:cBhvr>
                                      <p:to>
                                        <p:strVal val="visible"/>
                                      </p:to>
                                    </p:set>
                                    <p:animEffect transition="in" filter="wipe(left)">
                                      <p:cBhvr>
                                        <p:cTn id="16" dur="500"/>
                                        <p:tgtEl>
                                          <p:spTgt spid="491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9154"/>
                                        </p:tgtEl>
                                        <p:attrNameLst>
                                          <p:attrName>style.visibility</p:attrName>
                                        </p:attrNameLst>
                                      </p:cBhvr>
                                      <p:to>
                                        <p:strVal val="visible"/>
                                      </p:to>
                                    </p:set>
                                    <p:animEffect transition="in" filter="wipe(left)">
                                      <p:cBhvr>
                                        <p:cTn id="21" dur="500"/>
                                        <p:tgtEl>
                                          <p:spTgt spid="49154"/>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49155"/>
                                        </p:tgtEl>
                                        <p:attrNameLst>
                                          <p:attrName>style.visibility</p:attrName>
                                        </p:attrNameLst>
                                      </p:cBhvr>
                                      <p:to>
                                        <p:strVal val="visible"/>
                                      </p:to>
                                    </p:set>
                                    <p:animEffect transition="in" filter="wipe(left)">
                                      <p:cBhvr>
                                        <p:cTn id="25" dur="500"/>
                                        <p:tgtEl>
                                          <p:spTgt spid="49155"/>
                                        </p:tgtEl>
                                      </p:cBhvr>
                                    </p:animEffect>
                                  </p:childTnLst>
                                </p:cTn>
                              </p:par>
                            </p:childTnLst>
                          </p:cTn>
                        </p:par>
                        <p:par>
                          <p:cTn id="26" fill="hold" nodeType="afterGroup">
                            <p:stCondLst>
                              <p:cond delay="1000"/>
                            </p:stCondLst>
                            <p:childTnLst>
                              <p:par>
                                <p:cTn id="27" presetID="22" presetClass="entr" presetSubtype="8" fill="hold" nodeType="afterEffect">
                                  <p:stCondLst>
                                    <p:cond delay="0"/>
                                  </p:stCondLst>
                                  <p:childTnLst>
                                    <p:set>
                                      <p:cBhvr>
                                        <p:cTn id="28" dur="1" fill="hold">
                                          <p:stCondLst>
                                            <p:cond delay="0"/>
                                          </p:stCondLst>
                                        </p:cTn>
                                        <p:tgtEl>
                                          <p:spTgt spid="49157"/>
                                        </p:tgtEl>
                                        <p:attrNameLst>
                                          <p:attrName>style.visibility</p:attrName>
                                        </p:attrNameLst>
                                      </p:cBhvr>
                                      <p:to>
                                        <p:strVal val="visible"/>
                                      </p:to>
                                    </p:set>
                                    <p:animEffect transition="in" filter="wipe(left)">
                                      <p:cBhvr>
                                        <p:cTn id="29" dur="500"/>
                                        <p:tgtEl>
                                          <p:spTgt spid="49157"/>
                                        </p:tgtEl>
                                      </p:cBhvr>
                                    </p:animEffect>
                                  </p:childTnLst>
                                </p:cTn>
                              </p:par>
                            </p:childTnLst>
                          </p:cTn>
                        </p:par>
                        <p:par>
                          <p:cTn id="30" fill="hold" nodeType="afterGroup">
                            <p:stCondLst>
                              <p:cond delay="1500"/>
                            </p:stCondLst>
                            <p:childTnLst>
                              <p:par>
                                <p:cTn id="31" presetID="22" presetClass="entr" presetSubtype="8" fill="hold" nodeType="afterEffect">
                                  <p:stCondLst>
                                    <p:cond delay="0"/>
                                  </p:stCondLst>
                                  <p:childTnLst>
                                    <p:set>
                                      <p:cBhvr>
                                        <p:cTn id="32" dur="1" fill="hold">
                                          <p:stCondLst>
                                            <p:cond delay="0"/>
                                          </p:stCondLst>
                                        </p:cTn>
                                        <p:tgtEl>
                                          <p:spTgt spid="49167"/>
                                        </p:tgtEl>
                                        <p:attrNameLst>
                                          <p:attrName>style.visibility</p:attrName>
                                        </p:attrNameLst>
                                      </p:cBhvr>
                                      <p:to>
                                        <p:strVal val="visible"/>
                                      </p:to>
                                    </p:set>
                                    <p:animEffect transition="in" filter="wipe(left)">
                                      <p:cBhvr>
                                        <p:cTn id="33" dur="500"/>
                                        <p:tgtEl>
                                          <p:spTgt spid="49167"/>
                                        </p:tgtEl>
                                      </p:cBhvr>
                                    </p:animEffect>
                                  </p:childTnLst>
                                </p:cTn>
                              </p:par>
                            </p:childTnLst>
                          </p:cTn>
                        </p:par>
                        <p:par>
                          <p:cTn id="34" fill="hold" nodeType="after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49168"/>
                                        </p:tgtEl>
                                        <p:attrNameLst>
                                          <p:attrName>style.visibility</p:attrName>
                                        </p:attrNameLst>
                                      </p:cBhvr>
                                      <p:to>
                                        <p:strVal val="visible"/>
                                      </p:to>
                                    </p:set>
                                    <p:animEffect transition="in" filter="wipe(left)">
                                      <p:cBhvr>
                                        <p:cTn id="37" dur="500"/>
                                        <p:tgtEl>
                                          <p:spTgt spid="491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170"/>
                                        </p:tgtEl>
                                        <p:attrNameLst>
                                          <p:attrName>style.visibility</p:attrName>
                                        </p:attrNameLst>
                                      </p:cBhvr>
                                      <p:to>
                                        <p:strVal val="visible"/>
                                      </p:to>
                                    </p:set>
                                    <p:animEffect transition="in" filter="wipe(left)">
                                      <p:cBhvr>
                                        <p:cTn id="42" dur="500"/>
                                        <p:tgtEl>
                                          <p:spTgt spid="49170"/>
                                        </p:tgtEl>
                                      </p:cBhvr>
                                    </p:animEffect>
                                  </p:childTnLst>
                                </p:cTn>
                              </p:par>
                            </p:childTnLst>
                          </p:cTn>
                        </p:par>
                        <p:par>
                          <p:cTn id="43" fill="hold" nodeType="afterGroup">
                            <p:stCondLst>
                              <p:cond delay="500"/>
                            </p:stCondLst>
                            <p:childTnLst>
                              <p:par>
                                <p:cTn id="44" presetID="35" presetClass="emph" presetSubtype="0" repeatCount="3000" fill="hold" grpId="1" nodeType="afterEffect">
                                  <p:stCondLst>
                                    <p:cond delay="0"/>
                                  </p:stCondLst>
                                  <p:childTnLst>
                                    <p:anim calcmode="discrete" valueType="str">
                                      <p:cBhvr>
                                        <p:cTn id="45" dur="500" fill="hold"/>
                                        <p:tgtEl>
                                          <p:spTgt spid="49170"/>
                                        </p:tgtEl>
                                        <p:attrNameLst>
                                          <p:attrName>style.visibility</p:attrName>
                                        </p:attrNameLst>
                                      </p:cBhvr>
                                      <p:tavLst>
                                        <p:tav tm="0">
                                          <p:val>
                                            <p:strVal val="hidden"/>
                                          </p:val>
                                        </p:tav>
                                        <p:tav tm="50000">
                                          <p:val>
                                            <p:strVal val="visible"/>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9171"/>
                                        </p:tgtEl>
                                        <p:attrNameLst>
                                          <p:attrName>style.visibility</p:attrName>
                                        </p:attrNameLst>
                                      </p:cBhvr>
                                      <p:to>
                                        <p:strVal val="visible"/>
                                      </p:to>
                                    </p:set>
                                    <p:animEffect transition="in" filter="wipe(left)">
                                      <p:cBhvr>
                                        <p:cTn id="50" dur="500"/>
                                        <p:tgtEl>
                                          <p:spTgt spid="49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utoUpdateAnimBg="0"/>
      <p:bldP spid="49166" grpId="0" animBg="1"/>
      <p:bldP spid="49170" grpId="0" animBg="1"/>
      <p:bldP spid="49170" grpId="1" animBg="1"/>
      <p:bldP spid="49171"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51202" name="Rectangle 2"/>
          <p:cNvSpPr>
            <a:spLocks noChangeArrowheads="1"/>
          </p:cNvSpPr>
          <p:nvPr/>
        </p:nvSpPr>
        <p:spPr bwMode="auto">
          <a:xfrm>
            <a:off x="2660932" y="5422013"/>
            <a:ext cx="54857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ea typeface="楷体_GB2312" pitchFamily="1" charset="-122"/>
              </a:rPr>
              <a:t>重复上述步骤，将迭代进行下去． </a:t>
            </a:r>
            <a:r>
              <a:rPr lang="zh-CN" altLang="zh-CN" sz="2400" dirty="0">
                <a:latin typeface="楷体_GB2312" pitchFamily="1" charset="-122"/>
                <a:ea typeface="楷体_GB2312" pitchFamily="1" charset="-122"/>
              </a:rPr>
              <a:t>    </a:t>
            </a:r>
          </a:p>
        </p:txBody>
      </p:sp>
      <p:grpSp>
        <p:nvGrpSpPr>
          <p:cNvPr id="51203" name="Group 3"/>
          <p:cNvGrpSpPr>
            <a:grpSpLocks/>
          </p:cNvGrpSpPr>
          <p:nvPr/>
        </p:nvGrpSpPr>
        <p:grpSpPr bwMode="auto">
          <a:xfrm>
            <a:off x="1810525" y="1064993"/>
            <a:ext cx="8470899" cy="985837"/>
            <a:chOff x="0" y="0"/>
            <a:chExt cx="5336" cy="621"/>
          </a:xfrm>
        </p:grpSpPr>
        <p:graphicFrame>
          <p:nvGraphicFramePr>
            <p:cNvPr id="51204" name="Object 4"/>
            <p:cNvGraphicFramePr>
              <a:graphicFrameLocks noChangeAspect="1"/>
            </p:cNvGraphicFramePr>
            <p:nvPr>
              <p:extLst>
                <p:ext uri="{D42A27DB-BD31-4B8C-83A1-F6EECF244321}">
                  <p14:modId xmlns:p14="http://schemas.microsoft.com/office/powerpoint/2010/main" val="3369226225"/>
                </p:ext>
              </p:extLst>
            </p:nvPr>
          </p:nvGraphicFramePr>
          <p:xfrm>
            <a:off x="510" y="0"/>
            <a:ext cx="3230" cy="621"/>
          </p:xfrm>
          <a:graphic>
            <a:graphicData uri="http://schemas.openxmlformats.org/presentationml/2006/ole">
              <mc:AlternateContent xmlns:mc="http://schemas.openxmlformats.org/markup-compatibility/2006">
                <mc:Choice xmlns:v="urn:schemas-microsoft-com:vml" Requires="v">
                  <p:oleObj spid="_x0000_s72856" r:id="rId3" imgW="2247242" imgH="431930" progId="Equation.DSMT4">
                    <p:embed/>
                  </p:oleObj>
                </mc:Choice>
                <mc:Fallback>
                  <p:oleObj r:id="rId3" imgW="2247242" imgH="431930" progId="Equation.DSMT4">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510" y="0"/>
                          <a:ext cx="3230" cy="621"/>
                        </a:xfrm>
                        <a:prstGeom prst="rect">
                          <a:avLst/>
                        </a:prstGeom>
                        <a:solidFill>
                          <a:srgbClr val="002060"/>
                        </a:solidFill>
                        <a:ln>
                          <a:noFill/>
                        </a:ln>
                        <a:extLst/>
                      </p:spPr>
                    </p:pic>
                  </p:oleObj>
                </mc:Fallback>
              </mc:AlternateContent>
            </a:graphicData>
          </a:graphic>
        </p:graphicFrame>
        <p:sp>
          <p:nvSpPr>
            <p:cNvPr id="51205" name="Rectangle 5"/>
            <p:cNvSpPr>
              <a:spLocks noChangeArrowheads="1"/>
            </p:cNvSpPr>
            <p:nvPr/>
          </p:nvSpPr>
          <p:spPr bwMode="auto">
            <a:xfrm>
              <a:off x="0" y="155"/>
              <a:ext cx="8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a:latin typeface="楷体_GB2312" pitchFamily="1" charset="-122"/>
                  <a:ea typeface="楷体_GB2312" pitchFamily="1" charset="-122"/>
                </a:rPr>
                <a:t>按照    </a:t>
              </a:r>
            </a:p>
          </p:txBody>
        </p:sp>
        <p:sp>
          <p:nvSpPr>
            <p:cNvPr id="51206" name="Rectangle 6"/>
            <p:cNvSpPr>
              <a:spLocks noChangeArrowheads="1"/>
            </p:cNvSpPr>
            <p:nvPr/>
          </p:nvSpPr>
          <p:spPr bwMode="auto">
            <a:xfrm>
              <a:off x="3863" y="165"/>
              <a:ext cx="14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zh-CN" altLang="zh-CN" sz="2400" dirty="0">
                  <a:latin typeface="楷体_GB2312" pitchFamily="1" charset="-122"/>
                  <a:ea typeface="楷体_GB2312" pitchFamily="1" charset="-122"/>
                </a:rPr>
                <a:t>计算适应值    </a:t>
              </a:r>
            </a:p>
          </p:txBody>
        </p:sp>
      </p:grpSp>
      <p:graphicFrame>
        <p:nvGraphicFramePr>
          <p:cNvPr id="51207" name="Object 7"/>
          <p:cNvGraphicFramePr>
            <a:graphicFrameLocks noChangeAspect="1"/>
          </p:cNvGraphicFramePr>
          <p:nvPr>
            <p:extLst>
              <p:ext uri="{D42A27DB-BD31-4B8C-83A1-F6EECF244321}">
                <p14:modId xmlns:p14="http://schemas.microsoft.com/office/powerpoint/2010/main" val="3653075717"/>
              </p:ext>
            </p:extLst>
          </p:nvPr>
        </p:nvGraphicFramePr>
        <p:xfrm>
          <a:off x="3766325" y="2222280"/>
          <a:ext cx="3275012" cy="550863"/>
        </p:xfrm>
        <a:graphic>
          <a:graphicData uri="http://schemas.openxmlformats.org/presentationml/2006/ole">
            <mc:AlternateContent xmlns:mc="http://schemas.openxmlformats.org/markup-compatibility/2006">
              <mc:Choice xmlns:v="urn:schemas-microsoft-com:vml" Requires="v">
                <p:oleObj spid="_x0000_s72857" r:id="rId5" imgW="1436664" imgH="241827" progId="Equation.DSMT4">
                  <p:embed/>
                </p:oleObj>
              </mc:Choice>
              <mc:Fallback>
                <p:oleObj r:id="rId5" imgW="1436664" imgH="241827" progId="Equation.DSMT4">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766325" y="2222280"/>
                        <a:ext cx="3275012" cy="550863"/>
                      </a:xfrm>
                      <a:prstGeom prst="rect">
                        <a:avLst/>
                      </a:prstGeom>
                      <a:solidFill>
                        <a:srgbClr val="002060"/>
                      </a:solidFill>
                      <a:ln>
                        <a:noFill/>
                      </a:ln>
                      <a:extLst/>
                    </p:spPr>
                  </p:pic>
                </p:oleObj>
              </mc:Fallback>
            </mc:AlternateContent>
          </a:graphicData>
        </a:graphic>
      </p:graphicFrame>
      <p:graphicFrame>
        <p:nvGraphicFramePr>
          <p:cNvPr id="51208" name="Object 8"/>
          <p:cNvGraphicFramePr>
            <a:graphicFrameLocks noChangeAspect="1"/>
          </p:cNvGraphicFramePr>
          <p:nvPr>
            <p:extLst>
              <p:ext uri="{D42A27DB-BD31-4B8C-83A1-F6EECF244321}">
                <p14:modId xmlns:p14="http://schemas.microsoft.com/office/powerpoint/2010/main" val="740206143"/>
              </p:ext>
            </p:extLst>
          </p:nvPr>
        </p:nvGraphicFramePr>
        <p:xfrm>
          <a:off x="3766325" y="3520379"/>
          <a:ext cx="3244850" cy="550863"/>
        </p:xfrm>
        <a:graphic>
          <a:graphicData uri="http://schemas.openxmlformats.org/presentationml/2006/ole">
            <mc:AlternateContent xmlns:mc="http://schemas.openxmlformats.org/markup-compatibility/2006">
              <mc:Choice xmlns:v="urn:schemas-microsoft-com:vml" Requires="v">
                <p:oleObj spid="_x0000_s72858" r:id="rId7" imgW="1423953" imgH="241827" progId="Equation.DSMT4">
                  <p:embed/>
                </p:oleObj>
              </mc:Choice>
              <mc:Fallback>
                <p:oleObj r:id="rId7" imgW="1423953" imgH="241827" progId="Equation.DSMT4">
                  <p:embed/>
                  <p:pic>
                    <p:nvPicPr>
                      <p:cNvPr id="0" name=""/>
                      <p:cNvPicPr>
                        <a:picLocks noChangeAspect="1"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3766325" y="3520379"/>
                        <a:ext cx="3244850" cy="550863"/>
                      </a:xfrm>
                      <a:prstGeom prst="rect">
                        <a:avLst/>
                      </a:prstGeom>
                      <a:solidFill>
                        <a:srgbClr val="002060"/>
                      </a:solidFill>
                      <a:ln>
                        <a:noFill/>
                      </a:ln>
                      <a:extLst/>
                    </p:spPr>
                  </p:pic>
                </p:oleObj>
              </mc:Fallback>
            </mc:AlternateContent>
          </a:graphicData>
        </a:graphic>
      </p:graphicFrame>
      <p:graphicFrame>
        <p:nvGraphicFramePr>
          <p:cNvPr id="51209" name="Object 9"/>
          <p:cNvGraphicFramePr>
            <a:graphicFrameLocks noChangeAspect="1"/>
          </p:cNvGraphicFramePr>
          <p:nvPr>
            <p:extLst>
              <p:ext uri="{D42A27DB-BD31-4B8C-83A1-F6EECF244321}">
                <p14:modId xmlns:p14="http://schemas.microsoft.com/office/powerpoint/2010/main" val="2943616815"/>
              </p:ext>
            </p:extLst>
          </p:nvPr>
        </p:nvGraphicFramePr>
        <p:xfrm>
          <a:off x="3763151" y="2900142"/>
          <a:ext cx="3043237" cy="550862"/>
        </p:xfrm>
        <a:graphic>
          <a:graphicData uri="http://schemas.openxmlformats.org/presentationml/2006/ole">
            <mc:AlternateContent xmlns:mc="http://schemas.openxmlformats.org/markup-compatibility/2006">
              <mc:Choice xmlns:v="urn:schemas-microsoft-com:vml" Requires="v">
                <p:oleObj spid="_x0000_s72859" r:id="rId9" imgW="1334976" imgH="241827" progId="Equation.DSMT4">
                  <p:embed/>
                </p:oleObj>
              </mc:Choice>
              <mc:Fallback>
                <p:oleObj r:id="rId9" imgW="1334976" imgH="241827" progId="Equation.DSMT4">
                  <p:embed/>
                  <p:pic>
                    <p:nvPicPr>
                      <p:cNvPr id="0" name=""/>
                      <p:cNvPicPr>
                        <a:picLocks noChangeAspect="1"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3763151" y="2900142"/>
                        <a:ext cx="3043237" cy="550862"/>
                      </a:xfrm>
                      <a:prstGeom prst="rect">
                        <a:avLst/>
                      </a:prstGeom>
                      <a:solidFill>
                        <a:srgbClr val="002060"/>
                      </a:solidFill>
                      <a:ln>
                        <a:noFill/>
                      </a:ln>
                      <a:extLst/>
                    </p:spPr>
                  </p:pic>
                </p:oleObj>
              </mc:Fallback>
            </mc:AlternateContent>
          </a:graphicData>
        </a:graphic>
      </p:graphicFrame>
      <p:graphicFrame>
        <p:nvGraphicFramePr>
          <p:cNvPr id="51210" name="Object 10"/>
          <p:cNvGraphicFramePr>
            <a:graphicFrameLocks noChangeAspect="1"/>
          </p:cNvGraphicFramePr>
          <p:nvPr>
            <p:extLst>
              <p:ext uri="{D42A27DB-BD31-4B8C-83A1-F6EECF244321}">
                <p14:modId xmlns:p14="http://schemas.microsoft.com/office/powerpoint/2010/main" val="24346583"/>
              </p:ext>
            </p:extLst>
          </p:nvPr>
        </p:nvGraphicFramePr>
        <p:xfrm>
          <a:off x="3758387" y="4199679"/>
          <a:ext cx="3244850" cy="550862"/>
        </p:xfrm>
        <a:graphic>
          <a:graphicData uri="http://schemas.openxmlformats.org/presentationml/2006/ole">
            <mc:AlternateContent xmlns:mc="http://schemas.openxmlformats.org/markup-compatibility/2006">
              <mc:Choice xmlns:v="urn:schemas-microsoft-com:vml" Requires="v">
                <p:oleObj spid="_x0000_s72860" r:id="rId11" imgW="1423953" imgH="241827" progId="Equation.DSMT4">
                  <p:embed/>
                </p:oleObj>
              </mc:Choice>
              <mc:Fallback>
                <p:oleObj r:id="rId11" imgW="1423953" imgH="241827" progId="Equation.DSMT4">
                  <p:embed/>
                  <p:pic>
                    <p:nvPicPr>
                      <p:cNvPr id="0" name=""/>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3758387" y="4199679"/>
                        <a:ext cx="3244850" cy="550862"/>
                      </a:xfrm>
                      <a:prstGeom prst="rect">
                        <a:avLst/>
                      </a:prstGeom>
                      <a:solidFill>
                        <a:srgbClr val="002060"/>
                      </a:solidFill>
                      <a:ln>
                        <a:noFill/>
                      </a:ln>
                      <a:extLst/>
                    </p:spPr>
                  </p:pic>
                </p:oleObj>
              </mc:Fallback>
            </mc:AlternateContent>
          </a:graphicData>
        </a:graphic>
      </p:graphicFrame>
      <p:graphicFrame>
        <p:nvGraphicFramePr>
          <p:cNvPr id="51211" name="Object 11"/>
          <p:cNvGraphicFramePr>
            <a:graphicFrameLocks noChangeAspect="1"/>
          </p:cNvGraphicFramePr>
          <p:nvPr>
            <p:extLst>
              <p:ext uri="{D42A27DB-BD31-4B8C-83A1-F6EECF244321}">
                <p14:modId xmlns:p14="http://schemas.microsoft.com/office/powerpoint/2010/main" val="2717582504"/>
              </p:ext>
            </p:extLst>
          </p:nvPr>
        </p:nvGraphicFramePr>
        <p:xfrm>
          <a:off x="3758387" y="4810846"/>
          <a:ext cx="3041650" cy="550862"/>
        </p:xfrm>
        <a:graphic>
          <a:graphicData uri="http://schemas.openxmlformats.org/presentationml/2006/ole">
            <mc:AlternateContent xmlns:mc="http://schemas.openxmlformats.org/markup-compatibility/2006">
              <mc:Choice xmlns:v="urn:schemas-microsoft-com:vml" Requires="v">
                <p:oleObj spid="_x0000_s72861" r:id="rId13" imgW="1334976" imgH="241827" progId="Equation.DSMT4">
                  <p:embed/>
                </p:oleObj>
              </mc:Choice>
              <mc:Fallback>
                <p:oleObj r:id="rId13" imgW="1334976" imgH="241827" progId="Equation.DSMT4">
                  <p:embed/>
                  <p:pic>
                    <p:nvPicPr>
                      <p:cNvPr id="0" name=""/>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3758387" y="4810846"/>
                        <a:ext cx="3041650" cy="550862"/>
                      </a:xfrm>
                      <a:prstGeom prst="rect">
                        <a:avLst/>
                      </a:prstGeom>
                      <a:solidFill>
                        <a:srgbClr val="002060"/>
                      </a:solidFill>
                      <a:ln>
                        <a:noFill/>
                      </a:ln>
                      <a:extLst/>
                    </p:spPr>
                  </p:pic>
                </p:oleObj>
              </mc:Fallback>
            </mc:AlternateContent>
          </a:graphicData>
        </a:graphic>
      </p:graphicFrame>
      <p:sp>
        <p:nvSpPr>
          <p:cNvPr id="51212" name="AutoShape 12" descr="紫色网格"/>
          <p:cNvSpPr>
            <a:spLocks noChangeArrowheads="1"/>
          </p:cNvSpPr>
          <p:nvPr/>
        </p:nvSpPr>
        <p:spPr bwMode="auto">
          <a:xfrm>
            <a:off x="7546824" y="2204026"/>
            <a:ext cx="2447925" cy="646112"/>
          </a:xfrm>
          <a:prstGeom prst="wedgeRoundRectCallout">
            <a:avLst>
              <a:gd name="adj1" fmla="val -72051"/>
              <a:gd name="adj2" fmla="val -8968"/>
              <a:gd name="adj3" fmla="val 16667"/>
            </a:avLst>
          </a:prstGeom>
          <a:blipFill dpi="0" rotWithShape="1">
            <a:blip r:embed="rId15"/>
            <a:srcRect/>
            <a:tile tx="0" ty="0" sx="100000" sy="100000" flip="none" algn="tl"/>
          </a:blipFill>
          <a:ln w="38100"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zh-CN" sz="2400" dirty="0">
                <a:solidFill>
                  <a:schemeClr val="bg1"/>
                </a:solidFill>
                <a:ea typeface="楷体_GB2312" pitchFamily="1" charset="-122"/>
              </a:rPr>
              <a:t>历史最优解</a:t>
            </a:r>
          </a:p>
        </p:txBody>
      </p:sp>
      <p:sp>
        <p:nvSpPr>
          <p:cNvPr id="2" name="标题 1"/>
          <p:cNvSpPr>
            <a:spLocks noGrp="1"/>
          </p:cNvSpPr>
          <p:nvPr>
            <p:ph type="title"/>
          </p:nvPr>
        </p:nvSpPr>
        <p:spPr/>
        <p:txBody>
          <a:bodyPr/>
          <a:lstStyle/>
          <a:p>
            <a:r>
              <a:rPr lang="zh-CN" altLang="en-US" dirty="0"/>
              <a:t>粒子群算法</a:t>
            </a:r>
          </a:p>
        </p:txBody>
      </p:sp>
      <p:sp>
        <p:nvSpPr>
          <p:cNvPr id="4" name="矩形 3"/>
          <p:cNvSpPr/>
          <p:nvPr/>
        </p:nvSpPr>
        <p:spPr>
          <a:xfrm>
            <a:off x="2219583" y="5837147"/>
            <a:ext cx="9134217" cy="403316"/>
          </a:xfrm>
          <a:prstGeom prst="rect">
            <a:avLst/>
          </a:prstGeom>
        </p:spPr>
        <p:txBody>
          <a:bodyPr wrap="square">
            <a:spAutoFit/>
          </a:bodyPr>
          <a:lstStyle/>
          <a:p>
            <a:pPr eaLnBrk="0" hangingPunct="0">
              <a:lnSpc>
                <a:spcPct val="125000"/>
              </a:lnSpc>
            </a:pPr>
            <a:r>
              <a:rPr lang="zh-CN" altLang="zh-CN" b="1" dirty="0">
                <a:solidFill>
                  <a:srgbClr val="002060"/>
                </a:solidFill>
                <a:latin typeface="Times New Roman" panose="02020603050405020304" pitchFamily="18" charset="0"/>
                <a:ea typeface="楷体_GB2312" pitchFamily="1" charset="-122"/>
              </a:rPr>
              <a:t>经过10000次迭代，粒子群算法得到了比较好的适应值.</a:t>
            </a:r>
            <a:r>
              <a:rPr lang="zh-CN" altLang="zh-CN" dirty="0">
                <a:solidFill>
                  <a:srgbClr val="002060"/>
                </a:solidFill>
                <a:latin typeface="Times New Roman" panose="02020603050405020304" pitchFamily="18" charset="0"/>
                <a:ea typeface="楷体_GB2312" pitchFamily="1" charset="-122"/>
              </a:rPr>
              <a:t> </a:t>
            </a:r>
            <a:r>
              <a:rPr lang="zh-CN" altLang="zh-CN" b="1" dirty="0">
                <a:solidFill>
                  <a:srgbClr val="002060"/>
                </a:solidFill>
                <a:latin typeface="Times New Roman" panose="02020603050405020304" pitchFamily="18" charset="0"/>
                <a:ea typeface="楷体_GB2312" pitchFamily="1" charset="-122"/>
              </a:rPr>
              <a:t>    </a:t>
            </a:r>
          </a:p>
        </p:txBody>
      </p:sp>
    </p:spTree>
    <p:extLst>
      <p:ext uri="{BB962C8B-B14F-4D97-AF65-F5344CB8AC3E}">
        <p14:creationId xmlns:p14="http://schemas.microsoft.com/office/powerpoint/2010/main" val="2878199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1207"/>
                                        </p:tgtEl>
                                        <p:attrNameLst>
                                          <p:attrName>style.visibility</p:attrName>
                                        </p:attrNameLst>
                                      </p:cBhvr>
                                      <p:to>
                                        <p:strVal val="visible"/>
                                      </p:to>
                                    </p:set>
                                    <p:animEffect transition="in" filter="wipe(left)">
                                      <p:cBhvr>
                                        <p:cTn id="7" dur="500"/>
                                        <p:tgtEl>
                                          <p:spTgt spid="5120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1209"/>
                                        </p:tgtEl>
                                        <p:attrNameLst>
                                          <p:attrName>style.visibility</p:attrName>
                                        </p:attrNameLst>
                                      </p:cBhvr>
                                      <p:to>
                                        <p:strVal val="visible"/>
                                      </p:to>
                                    </p:set>
                                    <p:animEffect transition="in" filter="wipe(left)">
                                      <p:cBhvr>
                                        <p:cTn id="11" dur="500"/>
                                        <p:tgtEl>
                                          <p:spTgt spid="5120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1208"/>
                                        </p:tgtEl>
                                        <p:attrNameLst>
                                          <p:attrName>style.visibility</p:attrName>
                                        </p:attrNameLst>
                                      </p:cBhvr>
                                      <p:to>
                                        <p:strVal val="visible"/>
                                      </p:to>
                                    </p:set>
                                    <p:animEffect transition="in" filter="wipe(left)">
                                      <p:cBhvr>
                                        <p:cTn id="15" dur="500"/>
                                        <p:tgtEl>
                                          <p:spTgt spid="5120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51210"/>
                                        </p:tgtEl>
                                        <p:attrNameLst>
                                          <p:attrName>style.visibility</p:attrName>
                                        </p:attrNameLst>
                                      </p:cBhvr>
                                      <p:to>
                                        <p:strVal val="visible"/>
                                      </p:to>
                                    </p:set>
                                    <p:animEffect transition="in" filter="wipe(left)">
                                      <p:cBhvr>
                                        <p:cTn id="19" dur="500"/>
                                        <p:tgtEl>
                                          <p:spTgt spid="51210"/>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51211"/>
                                        </p:tgtEl>
                                        <p:attrNameLst>
                                          <p:attrName>style.visibility</p:attrName>
                                        </p:attrNameLst>
                                      </p:cBhvr>
                                      <p:to>
                                        <p:strVal val="visible"/>
                                      </p:to>
                                    </p:set>
                                    <p:animEffect transition="in" filter="wipe(left)">
                                      <p:cBhvr>
                                        <p:cTn id="23" dur="500"/>
                                        <p:tgtEl>
                                          <p:spTgt spid="512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1212"/>
                                        </p:tgtEl>
                                        <p:attrNameLst>
                                          <p:attrName>style.visibility</p:attrName>
                                        </p:attrNameLst>
                                      </p:cBhvr>
                                      <p:to>
                                        <p:strVal val="visible"/>
                                      </p:to>
                                    </p:set>
                                    <p:animEffect transition="in" filter="wipe(left)">
                                      <p:cBhvr>
                                        <p:cTn id="28" dur="500"/>
                                        <p:tgtEl>
                                          <p:spTgt spid="5121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1202"/>
                                        </p:tgtEl>
                                        <p:attrNameLst>
                                          <p:attrName>style.visibility</p:attrName>
                                        </p:attrNameLst>
                                      </p:cBhvr>
                                      <p:to>
                                        <p:strVal val="visible"/>
                                      </p:to>
                                    </p:set>
                                    <p:animEffect transition="in" filter="wipe(left)">
                                      <p:cBhvr>
                                        <p:cTn id="33" dur="5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P spid="5121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84B068E-AB80-4847-8212-21012FF4A2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2033" y="756991"/>
            <a:ext cx="5060876" cy="1344678"/>
          </a:xfrm>
        </p:spPr>
      </p:pic>
      <p:sp>
        <p:nvSpPr>
          <p:cNvPr id="3" name="标题 2">
            <a:extLst>
              <a:ext uri="{FF2B5EF4-FFF2-40B4-BE49-F238E27FC236}">
                <a16:creationId xmlns:a16="http://schemas.microsoft.com/office/drawing/2014/main" id="{774C7ADE-4567-4974-BEBF-1C283D434FDE}"/>
              </a:ext>
            </a:extLst>
          </p:cNvPr>
          <p:cNvSpPr>
            <a:spLocks noGrp="1"/>
          </p:cNvSpPr>
          <p:nvPr>
            <p:ph type="title"/>
          </p:nvPr>
        </p:nvSpPr>
        <p:spPr/>
        <p:txBody>
          <a:bodyPr/>
          <a:lstStyle/>
          <a:p>
            <a:r>
              <a:rPr lang="zh-CN" altLang="en-US" dirty="0"/>
              <a:t>例子</a:t>
            </a:r>
          </a:p>
        </p:txBody>
      </p:sp>
      <p:pic>
        <p:nvPicPr>
          <p:cNvPr id="83970" name="Picture 2" descr="suitFun">
            <a:extLst>
              <a:ext uri="{FF2B5EF4-FFF2-40B4-BE49-F238E27FC236}">
                <a16:creationId xmlns:a16="http://schemas.microsoft.com/office/drawing/2014/main" id="{EA26D48E-5F94-4121-8AB0-EC8B9EF00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471" y="2497886"/>
            <a:ext cx="6858000" cy="38290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7ADE9208-7D66-4B7C-9465-42801F9765BC}"/>
              </a:ext>
            </a:extLst>
          </p:cNvPr>
          <p:cNvSpPr/>
          <p:nvPr/>
        </p:nvSpPr>
        <p:spPr>
          <a:xfrm>
            <a:off x="5934974" y="6094516"/>
            <a:ext cx="3136882" cy="181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7128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26AE936-E50D-4F92-9C0A-0130EE0D9F5E}"/>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80BC8050-C69E-4B05-964B-C6FB7EB400A2}"/>
              </a:ext>
            </a:extLst>
          </p:cNvPr>
          <p:cNvSpPr>
            <a:spLocks noGrp="1"/>
          </p:cNvSpPr>
          <p:nvPr>
            <p:ph type="title"/>
          </p:nvPr>
        </p:nvSpPr>
        <p:spPr/>
        <p:txBody>
          <a:bodyPr/>
          <a:lstStyle/>
          <a:p>
            <a:endParaRPr lang="zh-CN" altLang="en-US"/>
          </a:p>
        </p:txBody>
      </p:sp>
      <p:pic>
        <p:nvPicPr>
          <p:cNvPr id="84994" name="Picture 2" descr="这里写图片描述">
            <a:extLst>
              <a:ext uri="{FF2B5EF4-FFF2-40B4-BE49-F238E27FC236}">
                <a16:creationId xmlns:a16="http://schemas.microsoft.com/office/drawing/2014/main" id="{2AE136C6-5F7B-4562-BA1F-45CE88134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050" y="104775"/>
            <a:ext cx="8118475" cy="668289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4E59302-073D-4490-8DD5-554D4B33F39C}"/>
              </a:ext>
            </a:extLst>
          </p:cNvPr>
          <p:cNvSpPr/>
          <p:nvPr/>
        </p:nvSpPr>
        <p:spPr>
          <a:xfrm>
            <a:off x="6915150" y="6572250"/>
            <a:ext cx="2943225" cy="161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7438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2927067-AE79-40F4-9448-E84C91E61750}"/>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5161F7E3-8742-4BC0-8E19-405773A4FC8A}"/>
              </a:ext>
            </a:extLst>
          </p:cNvPr>
          <p:cNvSpPr>
            <a:spLocks noGrp="1"/>
          </p:cNvSpPr>
          <p:nvPr>
            <p:ph type="title"/>
          </p:nvPr>
        </p:nvSpPr>
        <p:spPr/>
        <p:txBody>
          <a:bodyPr/>
          <a:lstStyle/>
          <a:p>
            <a:endParaRPr lang="zh-CN" altLang="en-US"/>
          </a:p>
        </p:txBody>
      </p:sp>
      <p:pic>
        <p:nvPicPr>
          <p:cNvPr id="86018" name="Picture 2" descr="这里写图片描述">
            <a:extLst>
              <a:ext uri="{FF2B5EF4-FFF2-40B4-BE49-F238E27FC236}">
                <a16:creationId xmlns:a16="http://schemas.microsoft.com/office/drawing/2014/main" id="{262D3C42-0F83-40E2-AA45-529BCA3F43A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95625" y="842963"/>
            <a:ext cx="6000750" cy="546999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6AB75504-0EC3-439B-864B-25E41CFDC144}"/>
              </a:ext>
            </a:extLst>
          </p:cNvPr>
          <p:cNvSpPr/>
          <p:nvPr/>
        </p:nvSpPr>
        <p:spPr>
          <a:xfrm>
            <a:off x="5495925" y="6029325"/>
            <a:ext cx="3533775" cy="266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44231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53249"/>
          <p:cNvSpPr/>
          <p:nvPr/>
        </p:nvSpPr>
        <p:spPr>
          <a:xfrm>
            <a:off x="1631951" y="419101"/>
            <a:ext cx="3522663" cy="519113"/>
          </a:xfrm>
          <a:prstGeom prst="rect">
            <a:avLst/>
          </a:prstGeom>
          <a:noFill/>
          <a:ln w="9525">
            <a:noFill/>
          </a:ln>
        </p:spPr>
        <p:txBody>
          <a:bodyPr wrap="none" anchor="t">
            <a:spAutoFit/>
          </a:bodyPr>
          <a:lstStyle/>
          <a:p>
            <a:pPr eaLnBrk="0" hangingPunct="0">
              <a:buFont typeface="Symbol" panose="05050102010706020507" pitchFamily="2" charset="2"/>
              <a:buNone/>
            </a:pPr>
            <a:r>
              <a:rPr lang="en-US" altLang="zh-CN" sz="2800" b="1">
                <a:solidFill>
                  <a:schemeClr val="tx1">
                    <a:lumMod val="85000"/>
                    <a:lumOff val="15000"/>
                  </a:schemeClr>
                </a:solidFill>
                <a:latin typeface="Times New Roman" panose="02020603050405020304" pitchFamily="2" charset="0"/>
                <a:ea typeface="楷体_GB2312" pitchFamily="1" charset="-122"/>
              </a:rPr>
              <a:t>4.  </a:t>
            </a:r>
            <a:r>
              <a:rPr lang="zh-CN" altLang="en-US" sz="2800" b="1">
                <a:solidFill>
                  <a:schemeClr val="tx1">
                    <a:lumMod val="85000"/>
                    <a:lumOff val="15000"/>
                  </a:schemeClr>
                </a:solidFill>
                <a:latin typeface="Arial" panose="020B0604020202020204" pitchFamily="34" charset="0"/>
                <a:ea typeface="楷体_GB2312" pitchFamily="1" charset="-122"/>
              </a:rPr>
              <a:t>粒子群</a:t>
            </a:r>
            <a:r>
              <a:rPr lang="zh-CN" altLang="en-US" sz="2800" b="1">
                <a:solidFill>
                  <a:schemeClr val="tx1">
                    <a:lumMod val="85000"/>
                    <a:lumOff val="15000"/>
                  </a:schemeClr>
                </a:solidFill>
                <a:latin typeface="Times New Roman" panose="02020603050405020304" pitchFamily="2" charset="0"/>
                <a:ea typeface="楷体_GB2312" pitchFamily="1" charset="-122"/>
              </a:rPr>
              <a:t>算法</a:t>
            </a:r>
            <a:r>
              <a:rPr lang="zh-CN" altLang="en-US" sz="2800" b="1">
                <a:solidFill>
                  <a:schemeClr val="tx1">
                    <a:lumMod val="85000"/>
                    <a:lumOff val="15000"/>
                  </a:schemeClr>
                </a:solidFill>
                <a:latin typeface="Arial" panose="020B0604020202020204" pitchFamily="34" charset="0"/>
                <a:ea typeface="楷体_GB2312" pitchFamily="1" charset="-122"/>
              </a:rPr>
              <a:t>流程    </a:t>
            </a:r>
          </a:p>
        </p:txBody>
      </p:sp>
      <p:sp>
        <p:nvSpPr>
          <p:cNvPr id="53251" name="矩形 53250"/>
          <p:cNvSpPr/>
          <p:nvPr/>
        </p:nvSpPr>
        <p:spPr>
          <a:xfrm>
            <a:off x="1731964" y="2117726"/>
            <a:ext cx="5716587" cy="519113"/>
          </a:xfrm>
          <a:prstGeom prst="rect">
            <a:avLst/>
          </a:prstGeom>
          <a:noFill/>
          <a:ln w="9525">
            <a:noFill/>
          </a:ln>
        </p:spPr>
        <p:txBody>
          <a:bodyPr wrap="none" anchor="ctr">
            <a:spAutoFit/>
          </a:bodyPr>
          <a:lstStyle/>
          <a:p>
            <a:pPr eaLnBrk="0" hangingPunct="0"/>
            <a:r>
              <a:rPr lang="zh-CN" altLang="en-US" sz="2800" b="1" dirty="0">
                <a:solidFill>
                  <a:schemeClr val="tx1">
                    <a:lumMod val="85000"/>
                    <a:lumOff val="15000"/>
                  </a:schemeClr>
                </a:solidFill>
                <a:latin typeface="Times New Roman" panose="02020603050405020304" pitchFamily="2" charset="0"/>
                <a:ea typeface="楷体_GB2312" pitchFamily="1" charset="-122"/>
              </a:rPr>
              <a:t>第</a:t>
            </a:r>
            <a:r>
              <a:rPr lang="en-US" altLang="zh-CN" sz="2800" b="1" dirty="0">
                <a:solidFill>
                  <a:schemeClr val="tx1">
                    <a:lumMod val="85000"/>
                    <a:lumOff val="15000"/>
                  </a:schemeClr>
                </a:solidFill>
                <a:latin typeface="Times New Roman" panose="02020603050405020304" pitchFamily="2" charset="0"/>
                <a:ea typeface="楷体_GB2312" pitchFamily="1" charset="-122"/>
              </a:rPr>
              <a:t>2</a:t>
            </a:r>
            <a:r>
              <a:rPr lang="zh-CN" altLang="en-US" sz="2800" b="1" dirty="0">
                <a:solidFill>
                  <a:schemeClr val="tx1">
                    <a:lumMod val="85000"/>
                    <a:lumOff val="15000"/>
                  </a:schemeClr>
                </a:solidFill>
                <a:latin typeface="Times New Roman" panose="02020603050405020304" pitchFamily="2" charset="0"/>
                <a:ea typeface="楷体_GB2312" pitchFamily="1" charset="-122"/>
              </a:rPr>
              <a:t>步   计算每个粒子的适应值．     </a:t>
            </a:r>
          </a:p>
        </p:txBody>
      </p:sp>
      <mc:AlternateContent xmlns:mc="http://schemas.openxmlformats.org/markup-compatibility/2006" xmlns:a14="http://schemas.microsoft.com/office/drawing/2010/main">
        <mc:Choice Requires="a14">
          <p:sp>
            <p:nvSpPr>
              <p:cNvPr id="53252" name="对象 53251"/>
              <p:cNvSpPr txBox="1"/>
              <p:nvPr/>
            </p:nvSpPr>
            <p:spPr>
              <a:xfrm>
                <a:off x="5087938" y="5334000"/>
                <a:ext cx="2143125" cy="522288"/>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𝐯</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53252" name="对象 53251"/>
              <p:cNvSpPr txBox="1">
                <a:spLocks noRot="1" noChangeAspect="1" noMove="1" noResize="1" noEditPoints="1" noAdjustHandles="1" noChangeArrowheads="1" noChangeShapeType="1" noTextEdit="1"/>
              </p:cNvSpPr>
              <p:nvPr/>
            </p:nvSpPr>
            <p:spPr>
              <a:xfrm>
                <a:off x="5087938" y="5334000"/>
                <a:ext cx="2143125" cy="522288"/>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253" name="对象 53252"/>
              <p:cNvSpPr txBox="1"/>
              <p:nvPr/>
            </p:nvSpPr>
            <p:spPr>
              <a:xfrm>
                <a:off x="3503613" y="4799013"/>
                <a:ext cx="5649912" cy="550862"/>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𝐯</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𝐯</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𝜉</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𝐩</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𝜂</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𝐩</m:t>
                          </m:r>
                        </m:e>
                        <m:sub>
                          <m:r>
                            <a:rPr lang="zh-CN" altLang="en-US" i="1">
                              <a:solidFill>
                                <a:srgbClr val="000000"/>
                              </a:solidFill>
                              <a:latin typeface="Cambria Math" panose="02040503050406030204" pitchFamily="18" charset="0"/>
                            </a:rPr>
                            <m:t>𝑔</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𝐱</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53253" name="对象 53252"/>
              <p:cNvSpPr txBox="1">
                <a:spLocks noRot="1" noChangeAspect="1" noMove="1" noResize="1" noEditPoints="1" noAdjustHandles="1" noChangeArrowheads="1" noChangeShapeType="1" noTextEdit="1"/>
              </p:cNvSpPr>
              <p:nvPr/>
            </p:nvSpPr>
            <p:spPr>
              <a:xfrm>
                <a:off x="3503613" y="4799013"/>
                <a:ext cx="5649912" cy="550862"/>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53254" name="矩形 53253"/>
          <p:cNvSpPr/>
          <p:nvPr/>
        </p:nvSpPr>
        <p:spPr>
          <a:xfrm>
            <a:off x="1746251" y="981076"/>
            <a:ext cx="8486775" cy="519113"/>
          </a:xfrm>
          <a:prstGeom prst="rect">
            <a:avLst/>
          </a:prstGeom>
          <a:noFill/>
          <a:ln w="9525">
            <a:noFill/>
          </a:ln>
        </p:spPr>
        <p:txBody>
          <a:bodyPr wrap="none" anchor="ctr">
            <a:spAutoFit/>
          </a:bodyPr>
          <a:lstStyle/>
          <a:p>
            <a:pPr eaLnBrk="0" hangingPunct="0"/>
            <a:r>
              <a:rPr lang="zh-CN" altLang="en-US" sz="2800" b="1">
                <a:solidFill>
                  <a:schemeClr val="tx1">
                    <a:lumMod val="85000"/>
                    <a:lumOff val="15000"/>
                  </a:schemeClr>
                </a:solidFill>
                <a:latin typeface="Times New Roman" panose="02020603050405020304" pitchFamily="2" charset="0"/>
                <a:ea typeface="楷体_GB2312" pitchFamily="1" charset="-122"/>
              </a:rPr>
              <a:t>第</a:t>
            </a:r>
            <a:r>
              <a:rPr lang="en-US" altLang="zh-CN" sz="2800" b="1">
                <a:solidFill>
                  <a:schemeClr val="tx1">
                    <a:lumMod val="85000"/>
                    <a:lumOff val="15000"/>
                  </a:schemeClr>
                </a:solidFill>
                <a:latin typeface="Times New Roman" panose="02020603050405020304" pitchFamily="2" charset="0"/>
                <a:ea typeface="楷体_GB2312" pitchFamily="1" charset="-122"/>
              </a:rPr>
              <a:t>1</a:t>
            </a:r>
            <a:r>
              <a:rPr lang="zh-CN" altLang="en-US" sz="2800" b="1">
                <a:solidFill>
                  <a:schemeClr val="tx1">
                    <a:lumMod val="85000"/>
                    <a:lumOff val="15000"/>
                  </a:schemeClr>
                </a:solidFill>
                <a:latin typeface="Times New Roman" panose="02020603050405020304" pitchFamily="2" charset="0"/>
                <a:ea typeface="楷体_GB2312" pitchFamily="1" charset="-122"/>
              </a:rPr>
              <a:t>步   在初始化范围内，对粒子群进行随机初始化，</a:t>
            </a:r>
          </a:p>
        </p:txBody>
      </p:sp>
      <p:sp>
        <p:nvSpPr>
          <p:cNvPr id="53255" name="矩形 53254"/>
          <p:cNvSpPr/>
          <p:nvPr/>
        </p:nvSpPr>
        <p:spPr>
          <a:xfrm>
            <a:off x="1717676" y="4294188"/>
            <a:ext cx="7502525" cy="519112"/>
          </a:xfrm>
          <a:prstGeom prst="rect">
            <a:avLst/>
          </a:prstGeom>
          <a:noFill/>
          <a:ln w="9525">
            <a:noFill/>
          </a:ln>
        </p:spPr>
        <p:txBody>
          <a:bodyPr wrap="none" anchor="ctr">
            <a:spAutoFit/>
          </a:bodyPr>
          <a:lstStyle/>
          <a:p>
            <a:pPr eaLnBrk="0" hangingPunct="0"/>
            <a:r>
              <a:rPr lang="zh-CN" altLang="en-US" sz="2800" b="1">
                <a:solidFill>
                  <a:schemeClr val="tx1">
                    <a:lumMod val="85000"/>
                    <a:lumOff val="15000"/>
                  </a:schemeClr>
                </a:solidFill>
                <a:latin typeface="Times New Roman" panose="02020603050405020304" pitchFamily="2" charset="0"/>
                <a:ea typeface="楷体_GB2312" pitchFamily="1" charset="-122"/>
              </a:rPr>
              <a:t>第</a:t>
            </a:r>
            <a:r>
              <a:rPr lang="en-US" altLang="zh-CN" sz="2800" b="1">
                <a:solidFill>
                  <a:schemeClr val="tx1">
                    <a:lumMod val="85000"/>
                    <a:lumOff val="15000"/>
                  </a:schemeClr>
                </a:solidFill>
                <a:latin typeface="Times New Roman" panose="02020603050405020304" pitchFamily="2" charset="0"/>
                <a:ea typeface="楷体_GB2312" pitchFamily="1" charset="-122"/>
              </a:rPr>
              <a:t>5</a:t>
            </a:r>
            <a:r>
              <a:rPr lang="zh-CN" altLang="en-US" sz="2800" b="1">
                <a:solidFill>
                  <a:schemeClr val="tx1">
                    <a:lumMod val="85000"/>
                    <a:lumOff val="15000"/>
                  </a:schemeClr>
                </a:solidFill>
                <a:latin typeface="Times New Roman" panose="02020603050405020304" pitchFamily="2" charset="0"/>
                <a:ea typeface="楷体_GB2312" pitchFamily="1" charset="-122"/>
              </a:rPr>
              <a:t>步   更新粒子的速度和位置，公式如下．     </a:t>
            </a:r>
          </a:p>
        </p:txBody>
      </p:sp>
      <p:sp>
        <p:nvSpPr>
          <p:cNvPr id="53256" name="矩形 53255"/>
          <p:cNvSpPr/>
          <p:nvPr/>
        </p:nvSpPr>
        <p:spPr>
          <a:xfrm>
            <a:off x="1717675" y="2852738"/>
            <a:ext cx="6521450" cy="519112"/>
          </a:xfrm>
          <a:prstGeom prst="rect">
            <a:avLst/>
          </a:prstGeom>
          <a:noFill/>
          <a:ln w="9525">
            <a:noFill/>
          </a:ln>
        </p:spPr>
        <p:txBody>
          <a:bodyPr wrap="none" anchor="ctr">
            <a:spAutoFit/>
          </a:bodyPr>
          <a:lstStyle/>
          <a:p>
            <a:pPr eaLnBrk="0" hangingPunct="0"/>
            <a:r>
              <a:rPr lang="zh-CN" altLang="en-US" sz="2800" b="1">
                <a:solidFill>
                  <a:schemeClr val="tx1">
                    <a:lumMod val="85000"/>
                    <a:lumOff val="15000"/>
                  </a:schemeClr>
                </a:solidFill>
                <a:latin typeface="Times New Roman" panose="02020603050405020304" pitchFamily="2" charset="0"/>
                <a:ea typeface="楷体_GB2312" pitchFamily="1" charset="-122"/>
              </a:rPr>
              <a:t>第</a:t>
            </a:r>
            <a:r>
              <a:rPr lang="en-US" altLang="zh-CN" sz="2800" b="1">
                <a:solidFill>
                  <a:schemeClr val="tx1">
                    <a:lumMod val="85000"/>
                    <a:lumOff val="15000"/>
                  </a:schemeClr>
                </a:solidFill>
                <a:latin typeface="Times New Roman" panose="02020603050405020304" pitchFamily="2" charset="0"/>
                <a:ea typeface="楷体_GB2312" pitchFamily="1" charset="-122"/>
              </a:rPr>
              <a:t>3</a:t>
            </a:r>
            <a:r>
              <a:rPr lang="zh-CN" altLang="en-US" sz="2800" b="1">
                <a:solidFill>
                  <a:schemeClr val="tx1">
                    <a:lumMod val="85000"/>
                    <a:lumOff val="15000"/>
                  </a:schemeClr>
                </a:solidFill>
                <a:latin typeface="Times New Roman" panose="02020603050405020304" pitchFamily="2" charset="0"/>
                <a:ea typeface="楷体_GB2312" pitchFamily="1" charset="-122"/>
              </a:rPr>
              <a:t>步   更新粒子个体的历史最优位置．  </a:t>
            </a:r>
          </a:p>
        </p:txBody>
      </p:sp>
      <p:sp>
        <p:nvSpPr>
          <p:cNvPr id="53257" name="矩形 53256"/>
          <p:cNvSpPr/>
          <p:nvPr/>
        </p:nvSpPr>
        <p:spPr>
          <a:xfrm>
            <a:off x="1731963" y="6135688"/>
            <a:ext cx="6965950" cy="519112"/>
          </a:xfrm>
          <a:prstGeom prst="rect">
            <a:avLst/>
          </a:prstGeom>
          <a:noFill/>
          <a:ln w="9525">
            <a:noFill/>
          </a:ln>
        </p:spPr>
        <p:txBody>
          <a:bodyPr wrap="none" anchor="ctr">
            <a:spAutoFit/>
          </a:bodyPr>
          <a:lstStyle/>
          <a:p>
            <a:pPr eaLnBrk="0" hangingPunct="0"/>
            <a:r>
              <a:rPr lang="zh-CN" altLang="en-US" sz="2800" b="1">
                <a:solidFill>
                  <a:schemeClr val="tx1">
                    <a:lumMod val="85000"/>
                    <a:lumOff val="15000"/>
                  </a:schemeClr>
                </a:solidFill>
                <a:latin typeface="Times New Roman" panose="02020603050405020304" pitchFamily="2" charset="0"/>
                <a:ea typeface="楷体_GB2312" pitchFamily="1" charset="-122"/>
              </a:rPr>
              <a:t>第</a:t>
            </a:r>
            <a:r>
              <a:rPr lang="en-US" altLang="zh-CN" sz="2800" b="1">
                <a:solidFill>
                  <a:schemeClr val="tx1">
                    <a:lumMod val="85000"/>
                    <a:lumOff val="15000"/>
                  </a:schemeClr>
                </a:solidFill>
                <a:latin typeface="Times New Roman" panose="02020603050405020304" pitchFamily="2" charset="0"/>
                <a:ea typeface="楷体_GB2312" pitchFamily="1" charset="-122"/>
              </a:rPr>
              <a:t>6</a:t>
            </a:r>
            <a:r>
              <a:rPr lang="zh-CN" altLang="en-US" sz="2800" b="1">
                <a:solidFill>
                  <a:schemeClr val="tx1">
                    <a:lumMod val="85000"/>
                    <a:lumOff val="15000"/>
                  </a:schemeClr>
                </a:solidFill>
                <a:latin typeface="Times New Roman" panose="02020603050405020304" pitchFamily="2" charset="0"/>
                <a:ea typeface="楷体_GB2312" pitchFamily="1" charset="-122"/>
              </a:rPr>
              <a:t>步   若未达到终止条件，则转第</a:t>
            </a:r>
            <a:r>
              <a:rPr lang="en-US" altLang="zh-CN" sz="2800" b="1">
                <a:solidFill>
                  <a:schemeClr val="tx1">
                    <a:lumMod val="85000"/>
                    <a:lumOff val="15000"/>
                  </a:schemeClr>
                </a:solidFill>
                <a:latin typeface="Times New Roman" panose="02020603050405020304" pitchFamily="2" charset="0"/>
                <a:ea typeface="楷体_GB2312" pitchFamily="1" charset="-122"/>
              </a:rPr>
              <a:t>2</a:t>
            </a:r>
            <a:r>
              <a:rPr lang="zh-CN" altLang="en-US" sz="2800" b="1">
                <a:solidFill>
                  <a:schemeClr val="tx1">
                    <a:lumMod val="85000"/>
                    <a:lumOff val="15000"/>
                  </a:schemeClr>
                </a:solidFill>
                <a:latin typeface="Times New Roman" panose="02020603050405020304" pitchFamily="2" charset="0"/>
                <a:ea typeface="楷体_GB2312" pitchFamily="1" charset="-122"/>
              </a:rPr>
              <a:t>步．     </a:t>
            </a:r>
          </a:p>
        </p:txBody>
      </p:sp>
      <p:sp>
        <p:nvSpPr>
          <p:cNvPr id="53258" name="矩形 53257"/>
          <p:cNvSpPr/>
          <p:nvPr/>
        </p:nvSpPr>
        <p:spPr>
          <a:xfrm>
            <a:off x="2870201" y="1471613"/>
            <a:ext cx="4022725" cy="519112"/>
          </a:xfrm>
          <a:prstGeom prst="rect">
            <a:avLst/>
          </a:prstGeom>
          <a:noFill/>
          <a:ln w="9525">
            <a:noFill/>
          </a:ln>
        </p:spPr>
        <p:txBody>
          <a:bodyPr wrap="none" anchor="t">
            <a:spAutoFit/>
          </a:bodyPr>
          <a:lstStyle/>
          <a:p>
            <a:pPr eaLnBrk="0" hangingPunct="0"/>
            <a:r>
              <a:rPr lang="zh-CN" altLang="en-US" sz="2800" b="1" dirty="0">
                <a:solidFill>
                  <a:schemeClr val="tx1">
                    <a:lumMod val="85000"/>
                    <a:lumOff val="15000"/>
                  </a:schemeClr>
                </a:solidFill>
                <a:latin typeface="Times New Roman" panose="02020603050405020304" pitchFamily="2" charset="0"/>
                <a:ea typeface="楷体_GB2312" pitchFamily="1" charset="-122"/>
              </a:rPr>
              <a:t>包括随机位置和速度．   </a:t>
            </a:r>
          </a:p>
        </p:txBody>
      </p:sp>
      <p:sp>
        <p:nvSpPr>
          <p:cNvPr id="53259" name="矩形 53258"/>
          <p:cNvSpPr/>
          <p:nvPr/>
        </p:nvSpPr>
        <p:spPr>
          <a:xfrm>
            <a:off x="1717675" y="3559176"/>
            <a:ext cx="6521450" cy="519113"/>
          </a:xfrm>
          <a:prstGeom prst="rect">
            <a:avLst/>
          </a:prstGeom>
          <a:noFill/>
          <a:ln w="9525">
            <a:noFill/>
          </a:ln>
        </p:spPr>
        <p:txBody>
          <a:bodyPr wrap="none" anchor="ctr">
            <a:spAutoFit/>
          </a:bodyPr>
          <a:lstStyle/>
          <a:p>
            <a:pPr eaLnBrk="0" hangingPunct="0"/>
            <a:r>
              <a:rPr lang="zh-CN" altLang="en-US" sz="2800" b="1">
                <a:solidFill>
                  <a:schemeClr val="tx1">
                    <a:lumMod val="85000"/>
                    <a:lumOff val="15000"/>
                  </a:schemeClr>
                </a:solidFill>
                <a:latin typeface="Times New Roman" panose="02020603050405020304" pitchFamily="2" charset="0"/>
                <a:ea typeface="楷体_GB2312" pitchFamily="1" charset="-122"/>
              </a:rPr>
              <a:t>第</a:t>
            </a:r>
            <a:r>
              <a:rPr lang="en-US" altLang="zh-CN" sz="2800" b="1">
                <a:solidFill>
                  <a:schemeClr val="tx1">
                    <a:lumMod val="85000"/>
                    <a:lumOff val="15000"/>
                  </a:schemeClr>
                </a:solidFill>
                <a:latin typeface="Times New Roman" panose="02020603050405020304" pitchFamily="2" charset="0"/>
                <a:ea typeface="楷体_GB2312" pitchFamily="1" charset="-122"/>
              </a:rPr>
              <a:t>4</a:t>
            </a:r>
            <a:r>
              <a:rPr lang="zh-CN" altLang="en-US" sz="2800" b="1">
                <a:solidFill>
                  <a:schemeClr val="tx1">
                    <a:lumMod val="85000"/>
                    <a:lumOff val="15000"/>
                  </a:schemeClr>
                </a:solidFill>
                <a:latin typeface="Times New Roman" panose="02020603050405020304" pitchFamily="2" charset="0"/>
                <a:ea typeface="楷体_GB2312" pitchFamily="1" charset="-122"/>
              </a:rPr>
              <a:t>步   更新粒子群体的历史最优位置．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4"/>
                                        </p:tgtEl>
                                        <p:attrNameLst>
                                          <p:attrName>style.visibility</p:attrName>
                                        </p:attrNameLst>
                                      </p:cBhvr>
                                      <p:to>
                                        <p:strVal val="visible"/>
                                      </p:to>
                                    </p:set>
                                    <p:animEffect transition="in" filter="wipe(left)">
                                      <p:cBhvr>
                                        <p:cTn id="7" dur="500"/>
                                        <p:tgtEl>
                                          <p:spTgt spid="532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8"/>
                                        </p:tgtEl>
                                        <p:attrNameLst>
                                          <p:attrName>style.visibility</p:attrName>
                                        </p:attrNameLst>
                                      </p:cBhvr>
                                      <p:to>
                                        <p:strVal val="visible"/>
                                      </p:to>
                                    </p:set>
                                    <p:animEffect transition="in" filter="wipe(left)">
                                      <p:cBhvr>
                                        <p:cTn id="12" dur="500"/>
                                        <p:tgtEl>
                                          <p:spTgt spid="532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251"/>
                                        </p:tgtEl>
                                        <p:attrNameLst>
                                          <p:attrName>style.visibility</p:attrName>
                                        </p:attrNameLst>
                                      </p:cBhvr>
                                      <p:to>
                                        <p:strVal val="visible"/>
                                      </p:to>
                                    </p:set>
                                    <p:animEffect transition="in" filter="wipe(left)">
                                      <p:cBhvr>
                                        <p:cTn id="17" dur="500"/>
                                        <p:tgtEl>
                                          <p:spTgt spid="532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256"/>
                                        </p:tgtEl>
                                        <p:attrNameLst>
                                          <p:attrName>style.visibility</p:attrName>
                                        </p:attrNameLst>
                                      </p:cBhvr>
                                      <p:to>
                                        <p:strVal val="visible"/>
                                      </p:to>
                                    </p:set>
                                    <p:animEffect transition="in" filter="wipe(left)">
                                      <p:cBhvr>
                                        <p:cTn id="22" dur="500"/>
                                        <p:tgtEl>
                                          <p:spTgt spid="532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3259"/>
                                        </p:tgtEl>
                                        <p:attrNameLst>
                                          <p:attrName>style.visibility</p:attrName>
                                        </p:attrNameLst>
                                      </p:cBhvr>
                                      <p:to>
                                        <p:strVal val="visible"/>
                                      </p:to>
                                    </p:set>
                                    <p:animEffect transition="in" filter="wipe(left)">
                                      <p:cBhvr>
                                        <p:cTn id="27" dur="500"/>
                                        <p:tgtEl>
                                          <p:spTgt spid="532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255"/>
                                        </p:tgtEl>
                                        <p:attrNameLst>
                                          <p:attrName>style.visibility</p:attrName>
                                        </p:attrNameLst>
                                      </p:cBhvr>
                                      <p:to>
                                        <p:strVal val="visible"/>
                                      </p:to>
                                    </p:set>
                                    <p:animEffect transition="in" filter="wipe(left)">
                                      <p:cBhvr>
                                        <p:cTn id="32" dur="500"/>
                                        <p:tgtEl>
                                          <p:spTgt spid="532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3257"/>
                                        </p:tgtEl>
                                        <p:attrNameLst>
                                          <p:attrName>style.visibility</p:attrName>
                                        </p:attrNameLst>
                                      </p:cBhvr>
                                      <p:to>
                                        <p:strVal val="visible"/>
                                      </p:to>
                                    </p:set>
                                    <p:animEffect transition="in" filter="wipe(left)">
                                      <p:cBhvr>
                                        <p:cTn id="37" dur="500"/>
                                        <p:tgtEl>
                                          <p:spTgt spid="53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p:bldP spid="53254" grpId="0"/>
      <p:bldP spid="53255" grpId="0"/>
      <p:bldP spid="53256" grpId="0"/>
      <p:bldP spid="53257" grpId="0"/>
      <p:bldP spid="53258" grpId="0"/>
      <p:bldP spid="532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a:t>粒子群算法</a:t>
            </a:r>
          </a:p>
        </p:txBody>
      </p:sp>
      <p:sp>
        <p:nvSpPr>
          <p:cNvPr id="4" name="Rectangle 2"/>
          <p:cNvSpPr>
            <a:spLocks noChangeArrowheads="1"/>
          </p:cNvSpPr>
          <p:nvPr/>
        </p:nvSpPr>
        <p:spPr bwMode="auto">
          <a:xfrm>
            <a:off x="1278731" y="522515"/>
            <a:ext cx="822960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kern="1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2pPr>
            <a:lvl3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3pPr>
            <a:lvl4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4pPr>
            <a:lvl5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9pPr>
          </a:lstStyle>
          <a:p>
            <a:r>
              <a:rPr lang="zh-CN" altLang="zh-CN" sz="2800" b="1" dirty="0">
                <a:solidFill>
                  <a:schemeClr val="tx1"/>
                </a:solidFill>
                <a:ea typeface="楷体_GB2312" pitchFamily="1" charset="-122"/>
              </a:rPr>
              <a:t>粒子群</a:t>
            </a:r>
            <a:r>
              <a:rPr lang="zh-CN" altLang="zh-CN" sz="2800" b="1" dirty="0">
                <a:solidFill>
                  <a:schemeClr val="tx1"/>
                </a:solidFill>
                <a:latin typeface="Times New Roman" panose="02020603050405020304" pitchFamily="18" charset="0"/>
                <a:ea typeface="楷体_GB2312" pitchFamily="1" charset="-122"/>
              </a:rPr>
              <a:t>算法的基本思想</a:t>
            </a:r>
          </a:p>
        </p:txBody>
      </p:sp>
      <p:sp>
        <p:nvSpPr>
          <p:cNvPr id="5" name="Rectangle 3"/>
          <p:cNvSpPr>
            <a:spLocks noChangeArrowheads="1"/>
          </p:cNvSpPr>
          <p:nvPr/>
        </p:nvSpPr>
        <p:spPr bwMode="auto">
          <a:xfrm>
            <a:off x="1312068" y="1465490"/>
            <a:ext cx="9624155" cy="4678363"/>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Wingdings" panose="05000000000000000000" pitchFamily="2" charset="2"/>
              <a:buChar char="q"/>
              <a:defRPr sz="2400" kern="1200">
                <a:solidFill>
                  <a:srgbClr val="006260"/>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q"/>
              <a:defRPr sz="2000" kern="1200">
                <a:solidFill>
                  <a:srgbClr val="006260"/>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q"/>
              <a:defRPr kern="1200">
                <a:solidFill>
                  <a:srgbClr val="006260"/>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zh-CN" altLang="zh-CN" dirty="0">
                <a:solidFill>
                  <a:schemeClr val="tx1"/>
                </a:solidFill>
                <a:latin typeface="宋体" panose="02010600030101010101" pitchFamily="2" charset="-122"/>
                <a:ea typeface="宋体" panose="02010600030101010101" pitchFamily="2" charset="-122"/>
              </a:rPr>
              <a:t>粒子群算法的思想源于对鸟群捕食行为的研究．</a:t>
            </a:r>
          </a:p>
          <a:p>
            <a:pPr>
              <a:spcAft>
                <a:spcPts val="1200"/>
              </a:spcAft>
            </a:pPr>
            <a:r>
              <a:rPr lang="zh-CN" altLang="zh-CN" dirty="0">
                <a:solidFill>
                  <a:schemeClr val="tx1"/>
                </a:solidFill>
                <a:latin typeface="宋体" panose="02010600030101010101" pitchFamily="2" charset="-122"/>
                <a:ea typeface="宋体" panose="02010600030101010101" pitchFamily="2" charset="-122"/>
              </a:rPr>
              <a:t>模拟鸟集群飞行觅食的行为，鸟之间通过集体的协作使群体达到最优目的，是一种基于Swarm Intelligence的优化方法</a:t>
            </a:r>
            <a:r>
              <a:rPr lang="zh-CN" altLang="zh-CN" dirty="0">
                <a:latin typeface="宋体" panose="02010600030101010101" pitchFamily="2" charset="-122"/>
                <a:ea typeface="宋体" panose="02010600030101010101" pitchFamily="2" charset="-122"/>
              </a:rPr>
              <a:t>。</a:t>
            </a:r>
            <a:endParaRPr lang="zh-CN" altLang="zh-CN" dirty="0">
              <a:solidFill>
                <a:schemeClr val="tx1"/>
              </a:solidFill>
              <a:latin typeface="宋体" panose="02010600030101010101" pitchFamily="2" charset="-122"/>
              <a:ea typeface="宋体" panose="02010600030101010101" pitchFamily="2" charset="-122"/>
            </a:endParaRPr>
          </a:p>
          <a:p>
            <a:pPr>
              <a:spcAft>
                <a:spcPts val="1200"/>
              </a:spcAft>
            </a:pPr>
            <a:r>
              <a:rPr lang="zh-CN" altLang="zh-CN" dirty="0">
                <a:solidFill>
                  <a:schemeClr val="tx1"/>
                </a:solidFill>
                <a:latin typeface="宋体" panose="02010600030101010101" pitchFamily="2" charset="-122"/>
                <a:ea typeface="宋体" panose="02010600030101010101" pitchFamily="2" charset="-122"/>
              </a:rPr>
              <a:t>马良教授在他的著作《蚁群优化算法》一书的前言中写到</a:t>
            </a:r>
            <a:r>
              <a:rPr lang="zh-CN" altLang="zh-CN" dirty="0">
                <a:solidFill>
                  <a:schemeClr val="tx1"/>
                </a:solidFill>
                <a:latin typeface="楷体_GB2312" pitchFamily="1" charset="-122"/>
                <a:ea typeface="楷体_GB2312" pitchFamily="1" charset="-122"/>
              </a:rPr>
              <a:t>：</a:t>
            </a:r>
          </a:p>
          <a:p>
            <a:pPr>
              <a:spcAft>
                <a:spcPts val="1200"/>
              </a:spcAft>
            </a:pPr>
            <a:endParaRPr lang="zh-CN" altLang="zh-CN" dirty="0">
              <a:solidFill>
                <a:schemeClr val="tx1"/>
              </a:solidFill>
              <a:latin typeface="楷体_GB2312" pitchFamily="1" charset="-122"/>
              <a:ea typeface="楷体_GB2312" pitchFamily="1" charset="-122"/>
            </a:endParaRPr>
          </a:p>
          <a:p>
            <a:pPr>
              <a:spcAft>
                <a:spcPts val="1200"/>
              </a:spcAft>
            </a:pPr>
            <a:endParaRPr lang="zh-CN" altLang="zh-CN" dirty="0">
              <a:solidFill>
                <a:schemeClr val="tx1"/>
              </a:solidFill>
              <a:latin typeface="楷体_GB2312" pitchFamily="1" charset="-122"/>
              <a:ea typeface="楷体_GB2312" pitchFamily="1" charset="-122"/>
            </a:endParaRPr>
          </a:p>
          <a:p>
            <a:pPr>
              <a:spcAft>
                <a:spcPts val="1200"/>
              </a:spcAft>
            </a:pPr>
            <a:endParaRPr lang="zh-CN" altLang="zh-CN" dirty="0">
              <a:solidFill>
                <a:schemeClr val="tx1"/>
              </a:solidFill>
              <a:latin typeface="楷体_GB2312" pitchFamily="1" charset="-122"/>
              <a:ea typeface="楷体_GB2312" pitchFamily="1" charset="-122"/>
            </a:endParaRPr>
          </a:p>
          <a:p>
            <a:pPr>
              <a:spcAft>
                <a:spcPts val="1200"/>
              </a:spcAft>
            </a:pPr>
            <a:r>
              <a:rPr lang="zh-CN" altLang="zh-CN" dirty="0">
                <a:solidFill>
                  <a:schemeClr val="bg1"/>
                </a:solidFill>
                <a:latin typeface="楷体_GB2312" pitchFamily="1" charset="-122"/>
                <a:ea typeface="楷体_GB2312" pitchFamily="1" charset="-122"/>
              </a:rPr>
              <a:t>大自然对我们的最大恩赐！</a:t>
            </a:r>
          </a:p>
        </p:txBody>
      </p:sp>
      <p:sp>
        <p:nvSpPr>
          <p:cNvPr id="6" name="Oval 4" descr="紫色网格"/>
          <p:cNvSpPr>
            <a:spLocks noChangeArrowheads="1"/>
          </p:cNvSpPr>
          <p:nvPr/>
        </p:nvSpPr>
        <p:spPr bwMode="auto">
          <a:xfrm>
            <a:off x="2722595" y="3711866"/>
            <a:ext cx="6613430" cy="2268310"/>
          </a:xfrm>
          <a:prstGeom prst="ellipse">
            <a:avLst/>
          </a:prstGeom>
          <a:blipFill dpi="0" rotWithShape="1">
            <a:blip r:embed="rId2"/>
            <a:srcRect/>
            <a:tile tx="0" ty="0" sx="100000" sy="100000" flip="none" algn="tl"/>
          </a:blipFill>
          <a:ln w="38100" cap="flat" cmpd="sng">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400" b="1">
                <a:solidFill>
                  <a:schemeClr val="bg1"/>
                </a:solidFill>
                <a:ea typeface="楷体_GB2312" pitchFamily="1" charset="-122"/>
              </a:rPr>
              <a:t>“</a:t>
            </a:r>
            <a:r>
              <a:rPr lang="zh-CN" altLang="en-US" sz="2400" b="1">
                <a:solidFill>
                  <a:schemeClr val="bg1"/>
                </a:solidFill>
                <a:latin typeface="楷体_GB2312" pitchFamily="1" charset="-122"/>
                <a:ea typeface="楷体_GB2312" pitchFamily="1" charset="-122"/>
              </a:rPr>
              <a:t>自然界的蚁群、鸟群、鱼群、</a:t>
            </a:r>
          </a:p>
          <a:p>
            <a:pPr algn="ctr"/>
            <a:r>
              <a:rPr lang="zh-CN" altLang="en-US" sz="2400" b="1">
                <a:solidFill>
                  <a:schemeClr val="bg1"/>
                </a:solidFill>
                <a:latin typeface="楷体_GB2312" pitchFamily="1" charset="-122"/>
                <a:ea typeface="楷体_GB2312" pitchFamily="1" charset="-122"/>
              </a:rPr>
              <a:t>羊群、牛群、蜂群等，其实时时刻刻都在给予</a:t>
            </a:r>
          </a:p>
          <a:p>
            <a:pPr algn="ctr"/>
            <a:r>
              <a:rPr lang="zh-CN" altLang="en-US" sz="2400" b="1">
                <a:solidFill>
                  <a:schemeClr val="bg1"/>
                </a:solidFill>
                <a:latin typeface="楷体_GB2312" pitchFamily="1" charset="-122"/>
                <a:ea typeface="楷体_GB2312" pitchFamily="1" charset="-122"/>
              </a:rPr>
              <a:t>我们以某种启示，只不过我们常常忽略了</a:t>
            </a:r>
          </a:p>
          <a:p>
            <a:pPr algn="ctr"/>
            <a:r>
              <a:rPr lang="zh-CN" altLang="en-US" sz="2400" b="1">
                <a:solidFill>
                  <a:schemeClr val="bg1"/>
                </a:solidFill>
                <a:latin typeface="楷体_GB2312" pitchFamily="1" charset="-122"/>
                <a:ea typeface="楷体_GB2312" pitchFamily="1" charset="-122"/>
              </a:rPr>
              <a:t>大自然对我们的最大恩赐！......</a:t>
            </a:r>
            <a:r>
              <a:rPr lang="zh-CN" altLang="en-US" sz="2400" b="1">
                <a:solidFill>
                  <a:schemeClr val="bg1"/>
                </a:solidFill>
                <a:ea typeface="楷体_GB2312" pitchFamily="1" charset="-122"/>
              </a:rPr>
              <a:t>”</a:t>
            </a:r>
            <a:endParaRPr lang="zh-CN" altLang="en-US" sz="2400" b="1">
              <a:solidFill>
                <a:schemeClr val="bg1"/>
              </a:solidFill>
              <a:latin typeface="楷体_GB2312" pitchFamily="1" charset="-122"/>
              <a:ea typeface="楷体_GB2312" pitchFamily="1" charset="-122"/>
            </a:endParaRPr>
          </a:p>
        </p:txBody>
      </p:sp>
    </p:spTree>
    <p:extLst>
      <p:ext uri="{BB962C8B-B14F-4D97-AF65-F5344CB8AC3E}">
        <p14:creationId xmlns:p14="http://schemas.microsoft.com/office/powerpoint/2010/main" val="319311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54273"/>
          <p:cNvSpPr>
            <a:spLocks noGrp="1"/>
          </p:cNvSpPr>
          <p:nvPr>
            <p:ph type="title"/>
          </p:nvPr>
        </p:nvSpPr>
        <p:spPr>
          <a:xfrm>
            <a:off x="1689100" y="287021"/>
            <a:ext cx="8229600" cy="942975"/>
          </a:xfrm>
        </p:spPr>
        <p:txBody>
          <a:bodyPr anchor="ctr">
            <a:normAutofit/>
          </a:bodyPr>
          <a:lstStyle/>
          <a:p>
            <a:r>
              <a:rPr lang="zh-CN" altLang="en-US" sz="3600">
                <a:solidFill>
                  <a:schemeClr val="tx1">
                    <a:lumMod val="85000"/>
                    <a:lumOff val="15000"/>
                  </a:schemeClr>
                </a:solidFill>
              </a:rPr>
              <a:t>惯性权重</a:t>
            </a:r>
          </a:p>
        </p:txBody>
      </p:sp>
      <p:sp>
        <p:nvSpPr>
          <p:cNvPr id="54275" name="文本占位符 54274"/>
          <p:cNvSpPr>
            <a:spLocks noGrp="1"/>
          </p:cNvSpPr>
          <p:nvPr>
            <p:ph type="body" idx="1"/>
          </p:nvPr>
        </p:nvSpPr>
        <p:spPr>
          <a:xfrm>
            <a:off x="1862455" y="1669416"/>
            <a:ext cx="8229600" cy="4678363"/>
          </a:xfrm>
        </p:spPr>
        <p:txBody>
          <a:bodyPr vert="horz" lIns="90170" tIns="46990" rIns="90170" bIns="46990" rtlCol="0">
            <a:normAutofit/>
          </a:bodyPr>
          <a:lstStyle/>
          <a:p>
            <a:pPr>
              <a:lnSpc>
                <a:spcPct val="80000"/>
              </a:lnSpc>
              <a:buNone/>
            </a:pPr>
            <a:endParaRPr lang="zh-CN" altLang="en-US" dirty="0">
              <a:latin typeface="宋体" panose="02010600030101010101" pitchFamily="2" charset="-122"/>
              <a:ea typeface="宋体" panose="02010600030101010101" pitchFamily="2" charset="-122"/>
            </a:endParaRPr>
          </a:p>
          <a:p>
            <a:pPr>
              <a:lnSpc>
                <a:spcPct val="150000"/>
              </a:lnSpc>
              <a:buNone/>
            </a:pPr>
            <a:r>
              <a:rPr lang="zh-CN" altLang="en-US"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 1998年，</a:t>
            </a:r>
            <a:r>
              <a:rPr lang="en-US" altLang="x-none" sz="2000" b="1" dirty="0">
                <a:latin typeface="宋体" panose="02010600030101010101" pitchFamily="2" charset="-122"/>
                <a:ea typeface="宋体" panose="02010600030101010101" pitchFamily="2" charset="-122"/>
              </a:rPr>
              <a:t>Shi</a:t>
            </a:r>
            <a:r>
              <a:rPr lang="zh-CN" altLang="en-US" sz="2000" b="1" dirty="0">
                <a:latin typeface="宋体" panose="02010600030101010101" pitchFamily="2" charset="-122"/>
                <a:ea typeface="宋体" panose="02010600030101010101" pitchFamily="2" charset="-122"/>
              </a:rPr>
              <a:t>和</a:t>
            </a:r>
            <a:r>
              <a:rPr lang="en-US" altLang="x-none" sz="2000" b="1" dirty="0">
                <a:latin typeface="宋体" panose="02010600030101010101" pitchFamily="2" charset="-122"/>
                <a:ea typeface="宋体" panose="02010600030101010101" pitchFamily="2" charset="-122"/>
              </a:rPr>
              <a:t>Eberhart</a:t>
            </a:r>
            <a:r>
              <a:rPr lang="zh-CN" altLang="en-US" sz="2000" b="1" dirty="0">
                <a:latin typeface="宋体" panose="02010600030101010101" pitchFamily="2" charset="-122"/>
                <a:ea typeface="宋体" panose="02010600030101010101" pitchFamily="2" charset="-122"/>
              </a:rPr>
              <a:t>引入了惯性权重</a:t>
            </a:r>
            <a:r>
              <a:rPr lang="en-US" altLang="x-none" sz="2000" b="1" dirty="0">
                <a:latin typeface="宋体" panose="02010600030101010101" pitchFamily="2" charset="-122"/>
                <a:ea typeface="宋体" panose="02010600030101010101" pitchFamily="2" charset="-122"/>
              </a:rPr>
              <a:t>w</a:t>
            </a:r>
            <a:r>
              <a:rPr lang="zh-CN" altLang="en-US" sz="2000" b="1" dirty="0">
                <a:latin typeface="宋体" panose="02010600030101010101" pitchFamily="2" charset="-122"/>
                <a:ea typeface="宋体" panose="02010600030101010101" pitchFamily="2" charset="-122"/>
              </a:rPr>
              <a:t>，并提出动态调整惯性权重以平衡收敛的全局性和收敛速度，该算法被称为标准</a:t>
            </a:r>
            <a:r>
              <a:rPr lang="en-US" altLang="x-none" sz="2000" b="1" dirty="0">
                <a:latin typeface="宋体" panose="02010600030101010101" pitchFamily="2" charset="-122"/>
                <a:ea typeface="宋体" panose="02010600030101010101" pitchFamily="2" charset="-122"/>
              </a:rPr>
              <a:t>PSO</a:t>
            </a:r>
            <a:r>
              <a:rPr lang="zh-CN" altLang="en-US" sz="2000" b="1" dirty="0">
                <a:latin typeface="宋体" panose="02010600030101010101" pitchFamily="2" charset="-122"/>
                <a:ea typeface="宋体" panose="02010600030101010101" pitchFamily="2" charset="-122"/>
              </a:rPr>
              <a:t>算法</a:t>
            </a:r>
          </a:p>
          <a:p>
            <a:pPr>
              <a:lnSpc>
                <a:spcPct val="150000"/>
              </a:lnSpc>
              <a:buNone/>
            </a:pPr>
            <a:r>
              <a:rPr lang="zh-CN" altLang="en-US" sz="2000" dirty="0">
                <a:latin typeface="宋体" panose="02010600030101010101" pitchFamily="2" charset="-122"/>
                <a:ea typeface="宋体" panose="02010600030101010101" pitchFamily="2" charset="-122"/>
              </a:rPr>
              <a:t>      惯性权重w描述粒子上一代速度对当前代速度的影响。w值较大，全局寻优能力强，局部寻优能力弱；反之，则局部寻优能力强。当问题空间较大时，为了在搜索速度和搜索精度之间达到平衡，通常做法是使算法在前期有较高的全局搜索能力以得到合适的种子，而在后期有较高的局部搜索能力以提高收敛精度。所以w不宜为一个固定的常数。</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55297"/>
          <p:cNvSpPr>
            <a:spLocks noGrp="1"/>
          </p:cNvSpPr>
          <p:nvPr>
            <p:ph type="title"/>
          </p:nvPr>
        </p:nvSpPr>
        <p:spPr>
          <a:xfrm>
            <a:off x="1981200" y="178157"/>
            <a:ext cx="8229600" cy="650520"/>
          </a:xfrm>
        </p:spPr>
        <p:txBody>
          <a:bodyPr anchor="ctr">
            <a:normAutofit/>
          </a:bodyPr>
          <a:lstStyle/>
          <a:p>
            <a:r>
              <a:rPr lang="zh-CN" altLang="en-US" sz="3600" b="1" dirty="0">
                <a:solidFill>
                  <a:schemeClr val="tx1">
                    <a:lumMod val="85000"/>
                    <a:lumOff val="15000"/>
                  </a:schemeClr>
                </a:solidFill>
              </a:rPr>
              <a:t>线性递减权值</a:t>
            </a:r>
          </a:p>
        </p:txBody>
      </p:sp>
      <p:sp>
        <p:nvSpPr>
          <p:cNvPr id="55299" name="文本占位符 55298"/>
          <p:cNvSpPr>
            <a:spLocks noGrp="1"/>
          </p:cNvSpPr>
          <p:nvPr>
            <p:ph type="body" idx="1"/>
          </p:nvPr>
        </p:nvSpPr>
        <p:spPr>
          <a:xfrm>
            <a:off x="1981200" y="1000664"/>
            <a:ext cx="9733472" cy="5857336"/>
          </a:xfrm>
        </p:spPr>
        <p:txBody>
          <a:bodyPr vert="horz" lIns="90170" tIns="46990" rIns="90170" bIns="46990" rtlCol="0">
            <a:normAutofit fontScale="92500"/>
          </a:bodyPr>
          <a:lstStyle/>
          <a:p>
            <a:pPr>
              <a:lnSpc>
                <a:spcPct val="80000"/>
              </a:lnSpc>
            </a:pPr>
            <a:endParaRPr lang="zh-CN" altLang="en-US" dirty="0"/>
          </a:p>
          <a:p>
            <a:pPr>
              <a:lnSpc>
                <a:spcPct val="80000"/>
              </a:lnSpc>
              <a:buNone/>
            </a:pPr>
            <a:r>
              <a:rPr lang="zh-CN" altLang="en-US" dirty="0"/>
              <a:t>   </a:t>
            </a:r>
          </a:p>
          <a:p>
            <a:pPr>
              <a:lnSpc>
                <a:spcPct val="80000"/>
              </a:lnSpc>
              <a:buNone/>
            </a:pPr>
            <a:endParaRPr lang="zh-CN" altLang="en-US" dirty="0"/>
          </a:p>
          <a:p>
            <a:pPr>
              <a:lnSpc>
                <a:spcPct val="80000"/>
              </a:lnSpc>
              <a:buNone/>
            </a:pPr>
            <a:endParaRPr lang="zh-CN" altLang="en-US" dirty="0"/>
          </a:p>
          <a:p>
            <a:pPr>
              <a:lnSpc>
                <a:spcPct val="80000"/>
              </a:lnSpc>
              <a:buNone/>
            </a:pPr>
            <a:r>
              <a:rPr lang="zh-CN" altLang="en-US" dirty="0"/>
              <a:t>  </a:t>
            </a:r>
            <a:r>
              <a:rPr lang="zh-CN" altLang="en-US" dirty="0">
                <a:solidFill>
                  <a:schemeClr val="tx1"/>
                </a:solidFill>
              </a:rPr>
              <a:t> </a:t>
            </a:r>
            <a:r>
              <a:rPr lang="zh-CN" altLang="en-US" dirty="0">
                <a:solidFill>
                  <a:schemeClr val="tx1"/>
                </a:solidFill>
                <a:latin typeface="宋体" panose="02010600030101010101" pitchFamily="2" charset="-122"/>
                <a:ea typeface="宋体" panose="02010600030101010101" pitchFamily="2" charset="-122"/>
              </a:rPr>
              <a:t>   最大惯性权重，   最小惯性权重，run当前迭代次</a:t>
            </a:r>
            <a:endParaRPr lang="en-US" altLang="zh-CN" dirty="0">
              <a:solidFill>
                <a:schemeClr val="tx1"/>
              </a:solidFill>
              <a:latin typeface="宋体" panose="02010600030101010101" pitchFamily="2" charset="-122"/>
              <a:ea typeface="宋体" panose="02010600030101010101" pitchFamily="2" charset="-122"/>
            </a:endParaRPr>
          </a:p>
          <a:p>
            <a:pPr>
              <a:lnSpc>
                <a:spcPct val="80000"/>
              </a:lnSpc>
              <a:buNone/>
            </a:pPr>
            <a:r>
              <a:rPr lang="zh-CN" altLang="en-US" dirty="0">
                <a:solidFill>
                  <a:schemeClr val="tx1"/>
                </a:solidFill>
                <a:latin typeface="宋体" panose="02010600030101010101" pitchFamily="2" charset="-122"/>
                <a:ea typeface="宋体" panose="02010600030101010101" pitchFamily="2" charset="-122"/>
              </a:rPr>
              <a:t>数，run</a:t>
            </a:r>
            <a:r>
              <a:rPr lang="zh-CN" altLang="en-US" baseline="-25000" dirty="0">
                <a:solidFill>
                  <a:schemeClr val="tx1"/>
                </a:solidFill>
                <a:latin typeface="宋体" panose="02010600030101010101" pitchFamily="2" charset="-122"/>
                <a:ea typeface="宋体" panose="02010600030101010101" pitchFamily="2" charset="-122"/>
              </a:rPr>
              <a:t>max</a:t>
            </a:r>
            <a:r>
              <a:rPr lang="zh-CN" altLang="en-US" dirty="0">
                <a:solidFill>
                  <a:schemeClr val="tx1"/>
                </a:solidFill>
                <a:latin typeface="宋体" panose="02010600030101010101" pitchFamily="2" charset="-122"/>
                <a:ea typeface="宋体" panose="02010600030101010101" pitchFamily="2" charset="-122"/>
              </a:rPr>
              <a:t>为算法迭代总次数</a:t>
            </a:r>
          </a:p>
          <a:p>
            <a:pPr>
              <a:lnSpc>
                <a:spcPct val="80000"/>
              </a:lnSpc>
              <a:buNone/>
            </a:pPr>
            <a:r>
              <a:rPr lang="zh-CN" altLang="en-US" b="1" dirty="0">
                <a:solidFill>
                  <a:schemeClr val="tx1"/>
                </a:solidFill>
                <a:latin typeface="宋体" panose="02010600030101010101" pitchFamily="2" charset="-122"/>
                <a:ea typeface="宋体" panose="02010600030101010101" pitchFamily="2" charset="-122"/>
              </a:rPr>
              <a:t>      </a:t>
            </a:r>
            <a:endParaRPr lang="en-US" altLang="zh-CN" b="1" dirty="0">
              <a:solidFill>
                <a:schemeClr val="tx1"/>
              </a:solidFill>
              <a:latin typeface="宋体" panose="02010600030101010101" pitchFamily="2" charset="-122"/>
              <a:ea typeface="宋体" panose="02010600030101010101" pitchFamily="2" charset="-122"/>
            </a:endParaRPr>
          </a:p>
          <a:p>
            <a:pPr>
              <a:lnSpc>
                <a:spcPct val="80000"/>
              </a:lnSpc>
              <a:buNone/>
            </a:pPr>
            <a:r>
              <a:rPr lang="zh-CN" altLang="en-US" b="1" dirty="0">
                <a:solidFill>
                  <a:schemeClr val="tx1"/>
                </a:solidFill>
                <a:latin typeface="宋体" panose="02010600030101010101" pitchFamily="2" charset="-122"/>
                <a:ea typeface="宋体" panose="02010600030101010101" pitchFamily="2" charset="-122"/>
              </a:rPr>
              <a:t>较大的</a:t>
            </a:r>
            <a:r>
              <a:rPr lang="en-US" altLang="x-none" b="1" dirty="0">
                <a:solidFill>
                  <a:schemeClr val="tx1"/>
                </a:solidFill>
                <a:latin typeface="宋体" panose="02010600030101010101" pitchFamily="2" charset="-122"/>
                <a:ea typeface="宋体" panose="02010600030101010101" pitchFamily="2" charset="-122"/>
              </a:rPr>
              <a:t>w</a:t>
            </a:r>
            <a:r>
              <a:rPr lang="zh-CN" altLang="en-US" b="1" dirty="0">
                <a:solidFill>
                  <a:schemeClr val="tx1"/>
                </a:solidFill>
                <a:latin typeface="宋体" panose="02010600030101010101" pitchFamily="2" charset="-122"/>
                <a:ea typeface="宋体" panose="02010600030101010101" pitchFamily="2" charset="-122"/>
              </a:rPr>
              <a:t>有较好的全局收敛能力，较小的</a:t>
            </a:r>
            <a:r>
              <a:rPr lang="en-US" altLang="x-none" b="1" dirty="0">
                <a:solidFill>
                  <a:schemeClr val="tx1"/>
                </a:solidFill>
                <a:latin typeface="宋体" panose="02010600030101010101" pitchFamily="2" charset="-122"/>
                <a:ea typeface="宋体" panose="02010600030101010101" pitchFamily="2" charset="-122"/>
              </a:rPr>
              <a:t>w</a:t>
            </a:r>
            <a:r>
              <a:rPr lang="zh-CN" altLang="en-US" b="1" dirty="0">
                <a:solidFill>
                  <a:schemeClr val="tx1"/>
                </a:solidFill>
                <a:latin typeface="宋体" panose="02010600030101010101" pitchFamily="2" charset="-122"/>
                <a:ea typeface="宋体" panose="02010600030101010101" pitchFamily="2" charset="-122"/>
              </a:rPr>
              <a:t>则有较强的局部收</a:t>
            </a:r>
            <a:endParaRPr lang="en-US" altLang="zh-CN" b="1" dirty="0">
              <a:solidFill>
                <a:schemeClr val="tx1"/>
              </a:solidFill>
              <a:latin typeface="宋体" panose="02010600030101010101" pitchFamily="2" charset="-122"/>
              <a:ea typeface="宋体" panose="02010600030101010101" pitchFamily="2" charset="-122"/>
            </a:endParaRPr>
          </a:p>
          <a:p>
            <a:pPr>
              <a:lnSpc>
                <a:spcPct val="80000"/>
              </a:lnSpc>
              <a:buNone/>
            </a:pPr>
            <a:r>
              <a:rPr lang="zh-CN" altLang="en-US" b="1" dirty="0">
                <a:solidFill>
                  <a:schemeClr val="tx1"/>
                </a:solidFill>
                <a:latin typeface="宋体" panose="02010600030101010101" pitchFamily="2" charset="-122"/>
                <a:ea typeface="宋体" panose="02010600030101010101" pitchFamily="2" charset="-122"/>
              </a:rPr>
              <a:t>敛能力。因此，随着迭代次数的增加，惯性权重</a:t>
            </a:r>
            <a:r>
              <a:rPr lang="en-US" altLang="x-none" b="1" dirty="0">
                <a:solidFill>
                  <a:schemeClr val="tx1"/>
                </a:solidFill>
                <a:latin typeface="宋体" panose="02010600030101010101" pitchFamily="2" charset="-122"/>
                <a:ea typeface="宋体" panose="02010600030101010101" pitchFamily="2" charset="-122"/>
              </a:rPr>
              <a:t>w</a:t>
            </a:r>
            <a:r>
              <a:rPr lang="zh-CN" altLang="en-US" b="1" dirty="0">
                <a:solidFill>
                  <a:schemeClr val="tx1"/>
                </a:solidFill>
                <a:latin typeface="宋体" panose="02010600030101010101" pitchFamily="2" charset="-122"/>
                <a:ea typeface="宋体" panose="02010600030101010101" pitchFamily="2" charset="-122"/>
              </a:rPr>
              <a:t>应不断减少，从</a:t>
            </a:r>
            <a:endParaRPr lang="en-US" altLang="zh-CN" b="1" dirty="0">
              <a:solidFill>
                <a:schemeClr val="tx1"/>
              </a:solidFill>
              <a:latin typeface="宋体" panose="02010600030101010101" pitchFamily="2" charset="-122"/>
              <a:ea typeface="宋体" panose="02010600030101010101" pitchFamily="2" charset="-122"/>
            </a:endParaRPr>
          </a:p>
          <a:p>
            <a:pPr>
              <a:lnSpc>
                <a:spcPct val="80000"/>
              </a:lnSpc>
              <a:buNone/>
            </a:pPr>
            <a:r>
              <a:rPr lang="zh-CN" altLang="en-US" b="1" dirty="0">
                <a:solidFill>
                  <a:schemeClr val="tx1"/>
                </a:solidFill>
                <a:latin typeface="宋体" panose="02010600030101010101" pitchFamily="2" charset="-122"/>
                <a:ea typeface="宋体" panose="02010600030101010101" pitchFamily="2" charset="-122"/>
              </a:rPr>
              <a:t>而使得粒子群算法在初期具有较强的全局收敛能力，而晚期具有</a:t>
            </a:r>
            <a:endParaRPr lang="en-US" altLang="zh-CN" b="1" dirty="0">
              <a:solidFill>
                <a:schemeClr val="tx1"/>
              </a:solidFill>
              <a:latin typeface="宋体" panose="02010600030101010101" pitchFamily="2" charset="-122"/>
              <a:ea typeface="宋体" panose="02010600030101010101" pitchFamily="2" charset="-122"/>
            </a:endParaRPr>
          </a:p>
          <a:p>
            <a:pPr>
              <a:lnSpc>
                <a:spcPct val="80000"/>
              </a:lnSpc>
              <a:buNone/>
            </a:pPr>
            <a:r>
              <a:rPr lang="zh-CN" altLang="en-US" b="1" dirty="0">
                <a:solidFill>
                  <a:schemeClr val="tx1"/>
                </a:solidFill>
                <a:latin typeface="宋体" panose="02010600030101010101" pitchFamily="2" charset="-122"/>
                <a:ea typeface="宋体" panose="02010600030101010101" pitchFamily="2" charset="-122"/>
              </a:rPr>
              <a:t>较强的局部收敛能力。</a:t>
            </a:r>
          </a:p>
          <a:p>
            <a:pPr>
              <a:lnSpc>
                <a:spcPct val="80000"/>
              </a:lnSpc>
              <a:buNone/>
            </a:pPr>
            <a:endParaRPr lang="zh-CN" altLang="en-US" dirty="0"/>
          </a:p>
          <a:p>
            <a:pPr>
              <a:lnSpc>
                <a:spcPct val="80000"/>
              </a:lnSpc>
              <a:buNone/>
            </a:pPr>
            <a:r>
              <a:rPr lang="zh-CN" altLang="en-US" dirty="0"/>
              <a:t>  </a:t>
            </a:r>
          </a:p>
        </p:txBody>
      </p:sp>
      <p:sp>
        <p:nvSpPr>
          <p:cNvPr id="55300" name="矩形 55299"/>
          <p:cNvSpPr/>
          <p:nvPr/>
        </p:nvSpPr>
        <p:spPr>
          <a:xfrm>
            <a:off x="1524000" y="0"/>
            <a:ext cx="9144000" cy="0"/>
          </a:xfrm>
          <a:prstGeom prst="rect">
            <a:avLst/>
          </a:prstGeom>
          <a:noFill/>
          <a:ln w="9525">
            <a:noFill/>
          </a:ln>
        </p:spPr>
        <p:txBody>
          <a:bodyPr/>
          <a:lstStyle/>
          <a:p>
            <a:endParaRPr lang="zh-CN" altLang="en-US"/>
          </a:p>
        </p:txBody>
      </p:sp>
      <p:graphicFrame>
        <p:nvGraphicFramePr>
          <p:cNvPr id="55301" name="对象 55300"/>
          <p:cNvGraphicFramePr>
            <a:graphicFrameLocks noChangeAspect="1"/>
          </p:cNvGraphicFramePr>
          <p:nvPr>
            <p:extLst>
              <p:ext uri="{D42A27DB-BD31-4B8C-83A1-F6EECF244321}">
                <p14:modId xmlns:p14="http://schemas.microsoft.com/office/powerpoint/2010/main" val="3536905816"/>
              </p:ext>
            </p:extLst>
          </p:nvPr>
        </p:nvGraphicFramePr>
        <p:xfrm>
          <a:off x="3196685" y="1178819"/>
          <a:ext cx="4876800" cy="1068387"/>
        </p:xfrm>
        <a:graphic>
          <a:graphicData uri="http://schemas.openxmlformats.org/presentationml/2006/ole">
            <mc:AlternateContent xmlns:mc="http://schemas.openxmlformats.org/markup-compatibility/2006">
              <mc:Choice xmlns:v="urn:schemas-microsoft-com:vml" Requires="v">
                <p:oleObj spid="_x0000_s81952" r:id="rId3" imgW="1981200" imgH="431800" progId="Equation.DSMT4">
                  <p:embed/>
                </p:oleObj>
              </mc:Choice>
              <mc:Fallback>
                <p:oleObj r:id="rId3" imgW="1981200" imgH="431800" progId="Equation.DSMT4">
                  <p:embed/>
                  <p:pic>
                    <p:nvPicPr>
                      <p:cNvPr id="55301" name="对象 55300"/>
                      <p:cNvPicPr/>
                      <p:nvPr/>
                    </p:nvPicPr>
                    <p:blipFill>
                      <a:blip r:embed="rId4"/>
                      <a:stretch>
                        <a:fillRect/>
                      </a:stretch>
                    </p:blipFill>
                    <p:spPr>
                      <a:xfrm>
                        <a:off x="3196685" y="1178819"/>
                        <a:ext cx="4876800" cy="1068387"/>
                      </a:xfrm>
                      <a:prstGeom prst="rect">
                        <a:avLst/>
                      </a:prstGeom>
                      <a:noFill/>
                      <a:ln w="38100">
                        <a:noFill/>
                        <a:miter/>
                      </a:ln>
                    </p:spPr>
                  </p:pic>
                </p:oleObj>
              </mc:Fallback>
            </mc:AlternateContent>
          </a:graphicData>
        </a:graphic>
      </p:graphicFrame>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3739728272"/>
              </p:ext>
            </p:extLst>
          </p:nvPr>
        </p:nvGraphicFramePr>
        <p:xfrm>
          <a:off x="2205200" y="2251519"/>
          <a:ext cx="628015" cy="471170"/>
        </p:xfrm>
        <a:graphic>
          <a:graphicData uri="http://schemas.openxmlformats.org/presentationml/2006/ole">
            <mc:AlternateContent xmlns:mc="http://schemas.openxmlformats.org/markup-compatibility/2006">
              <mc:Choice xmlns:v="urn:schemas-microsoft-com:vml" Requires="v">
                <p:oleObj spid="_x0000_s81953" r:id="rId5" imgW="304800" imgH="228600" progId="Equation.KSEE3">
                  <p:embed/>
                </p:oleObj>
              </mc:Choice>
              <mc:Fallback>
                <p:oleObj r:id="rId5" imgW="304800" imgH="228600" progId="Equation.KSEE3">
                  <p:embed/>
                  <p:pic>
                    <p:nvPicPr>
                      <p:cNvPr id="2" name="对象 1">
                        <a:hlinkClick r:id="" action="ppaction://ole?verb=0"/>
                      </p:cNvPr>
                      <p:cNvPicPr/>
                      <p:nvPr/>
                    </p:nvPicPr>
                    <p:blipFill>
                      <a:blip r:embed="rId6"/>
                      <a:stretch>
                        <a:fillRect/>
                      </a:stretch>
                    </p:blipFill>
                    <p:spPr>
                      <a:xfrm>
                        <a:off x="2205200" y="2251519"/>
                        <a:ext cx="628015" cy="471170"/>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648574297"/>
              </p:ext>
            </p:extLst>
          </p:nvPr>
        </p:nvGraphicFramePr>
        <p:xfrm>
          <a:off x="4899307" y="2247206"/>
          <a:ext cx="601980" cy="445135"/>
        </p:xfrm>
        <a:graphic>
          <a:graphicData uri="http://schemas.openxmlformats.org/presentationml/2006/ole">
            <mc:AlternateContent xmlns:mc="http://schemas.openxmlformats.org/markup-compatibility/2006">
              <mc:Choice xmlns:v="urn:schemas-microsoft-com:vml" Requires="v">
                <p:oleObj spid="_x0000_s81954" r:id="rId7" imgW="292100" imgH="215900" progId="Equation.KSEE3">
                  <p:embed/>
                </p:oleObj>
              </mc:Choice>
              <mc:Fallback>
                <p:oleObj r:id="rId7" imgW="292100" imgH="215900" progId="Equation.KSEE3">
                  <p:embed/>
                  <p:pic>
                    <p:nvPicPr>
                      <p:cNvPr id="3" name="对象 2">
                        <a:hlinkClick r:id="" action="ppaction://ole?verb=0"/>
                      </p:cNvPr>
                      <p:cNvPicPr/>
                      <p:nvPr/>
                    </p:nvPicPr>
                    <p:blipFill>
                      <a:blip r:embed="rId8"/>
                      <a:stretch>
                        <a:fillRect/>
                      </a:stretch>
                    </p:blipFill>
                    <p:spPr>
                      <a:xfrm>
                        <a:off x="4899307" y="2247206"/>
                        <a:ext cx="601980" cy="445135"/>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文本占位符 56321"/>
          <p:cNvSpPr>
            <a:spLocks noGrp="1"/>
          </p:cNvSpPr>
          <p:nvPr>
            <p:ph type="body" idx="1"/>
          </p:nvPr>
        </p:nvSpPr>
        <p:spPr>
          <a:xfrm>
            <a:off x="1981200" y="1830388"/>
            <a:ext cx="8229600" cy="4933950"/>
          </a:xfrm>
        </p:spPr>
        <p:txBody>
          <a:bodyPr vert="horz" lIns="90170" tIns="46990" rIns="90170" bIns="46990" rtlCol="0">
            <a:normAutofit/>
          </a:bodyPr>
          <a:lstStyle/>
          <a:p>
            <a:pPr>
              <a:buNone/>
            </a:pPr>
            <a:r>
              <a:rPr lang="zh-CN" altLang="en-US" sz="2000" b="1" dirty="0">
                <a:latin typeface="Times New Roman" panose="02020603050405020304" pitchFamily="2" charset="0"/>
                <a:ea typeface="宋体" panose="02010600030101010101" pitchFamily="2" charset="-122"/>
              </a:rPr>
              <a:t>1999年，</a:t>
            </a:r>
            <a:r>
              <a:rPr lang="en-US" altLang="x-none" sz="2000" b="1" dirty="0">
                <a:latin typeface="Times New Roman" panose="02020603050405020304" pitchFamily="2" charset="0"/>
                <a:ea typeface="宋体" panose="02010600030101010101" pitchFamily="2" charset="-122"/>
              </a:rPr>
              <a:t>Clerc</a:t>
            </a:r>
            <a:r>
              <a:rPr lang="zh-CN" altLang="en-US" sz="2000" b="1" dirty="0">
                <a:latin typeface="Times New Roman" panose="02020603050405020304" pitchFamily="2" charset="0"/>
                <a:ea typeface="宋体" panose="02010600030101010101" pitchFamily="2" charset="-122"/>
              </a:rPr>
              <a:t>引入收缩因子以保证算法的收敛性。</a:t>
            </a:r>
          </a:p>
          <a:p>
            <a:pPr>
              <a:buNone/>
            </a:pPr>
            <a:r>
              <a:rPr lang="zh-CN" altLang="en-US" sz="2000" dirty="0"/>
              <a:t>速度更新公式为</a:t>
            </a:r>
          </a:p>
          <a:p>
            <a:pPr>
              <a:buNone/>
            </a:pPr>
            <a:endParaRPr lang="zh-CN" altLang="en-US" sz="2000" dirty="0"/>
          </a:p>
          <a:p>
            <a:pPr>
              <a:buNone/>
            </a:pPr>
            <a:endParaRPr lang="zh-CN" altLang="en-US" sz="2000" dirty="0"/>
          </a:p>
          <a:p>
            <a:pPr>
              <a:buNone/>
            </a:pPr>
            <a:r>
              <a:rPr lang="zh-CN" altLang="en-US" sz="2000" dirty="0"/>
              <a:t>其中，收缩因子K为受φ1 φ2 限制的w。φ1 φ2是需要预先设定的模型</a:t>
            </a:r>
          </a:p>
          <a:p>
            <a:pPr>
              <a:buNone/>
            </a:pPr>
            <a:r>
              <a:rPr lang="zh-CN" altLang="en-US" sz="2000" dirty="0"/>
              <a:t>参数</a:t>
            </a:r>
          </a:p>
          <a:p>
            <a:pPr>
              <a:buNone/>
            </a:pPr>
            <a:endParaRPr lang="zh-CN" altLang="en-US" sz="2000" dirty="0"/>
          </a:p>
          <a:p>
            <a:pPr>
              <a:buNone/>
            </a:pPr>
            <a:endParaRPr lang="zh-CN" altLang="en-US" sz="2000" dirty="0"/>
          </a:p>
          <a:p>
            <a:pPr>
              <a:buNone/>
            </a:pPr>
            <a:endParaRPr lang="zh-CN" altLang="en-US" sz="2000" dirty="0"/>
          </a:p>
          <a:p>
            <a:pPr>
              <a:buNone/>
            </a:pPr>
            <a:r>
              <a:rPr lang="zh-CN" altLang="en-US" sz="2000" dirty="0"/>
              <a:t>收缩因子法控制系统行为最终收敛，且可以有效搜索不同区域，该法</a:t>
            </a:r>
          </a:p>
          <a:p>
            <a:pPr>
              <a:buNone/>
            </a:pPr>
            <a:r>
              <a:rPr lang="zh-CN" altLang="en-US" sz="2000" dirty="0"/>
              <a:t>能得到较高质量的解。</a:t>
            </a:r>
          </a:p>
        </p:txBody>
      </p:sp>
      <p:sp>
        <p:nvSpPr>
          <p:cNvPr id="56323" name="矩形 56322"/>
          <p:cNvSpPr/>
          <p:nvPr/>
        </p:nvSpPr>
        <p:spPr>
          <a:xfrm>
            <a:off x="1524000" y="0"/>
            <a:ext cx="9144000" cy="0"/>
          </a:xfrm>
          <a:prstGeom prst="rect">
            <a:avLst/>
          </a:prstGeom>
          <a:noFill/>
          <a:ln w="9525">
            <a:noFill/>
          </a:ln>
        </p:spPr>
        <p:txBody>
          <a:bodyPr/>
          <a:lstStyle/>
          <a:p>
            <a:endParaRPr lang="zh-CN" altLang="en-US"/>
          </a:p>
        </p:txBody>
      </p:sp>
      <p:graphicFrame>
        <p:nvGraphicFramePr>
          <p:cNvPr id="56324" name="对象 56323"/>
          <p:cNvGraphicFramePr>
            <a:graphicFrameLocks noChangeAspect="1"/>
          </p:cNvGraphicFramePr>
          <p:nvPr/>
        </p:nvGraphicFramePr>
        <p:xfrm>
          <a:off x="2632076" y="2682875"/>
          <a:ext cx="6927215" cy="511810"/>
        </p:xfrm>
        <a:graphic>
          <a:graphicData uri="http://schemas.openxmlformats.org/presentationml/2006/ole">
            <mc:AlternateContent xmlns:mc="http://schemas.openxmlformats.org/markup-compatibility/2006">
              <mc:Choice xmlns:v="urn:schemas-microsoft-com:vml" Requires="v">
                <p:oleObj spid="_x0000_s82966" r:id="rId3" imgW="3098800" imgH="228600" progId="Equation.DSMT4">
                  <p:embed/>
                </p:oleObj>
              </mc:Choice>
              <mc:Fallback>
                <p:oleObj r:id="rId3" imgW="3098800" imgH="228600" progId="Equation.DSMT4">
                  <p:embed/>
                  <p:pic>
                    <p:nvPicPr>
                      <p:cNvPr id="56324" name="对象 56323"/>
                      <p:cNvPicPr/>
                      <p:nvPr/>
                    </p:nvPicPr>
                    <p:blipFill>
                      <a:blip r:embed="rId4"/>
                      <a:stretch>
                        <a:fillRect/>
                      </a:stretch>
                    </p:blipFill>
                    <p:spPr>
                      <a:xfrm>
                        <a:off x="2632076" y="2682875"/>
                        <a:ext cx="6927215" cy="511810"/>
                      </a:xfrm>
                      <a:prstGeom prst="rect">
                        <a:avLst/>
                      </a:prstGeom>
                      <a:noFill/>
                      <a:ln w="38100">
                        <a:noFill/>
                        <a:miter/>
                      </a:ln>
                    </p:spPr>
                  </p:pic>
                </p:oleObj>
              </mc:Fallback>
            </mc:AlternateContent>
          </a:graphicData>
        </a:graphic>
      </p:graphicFrame>
      <p:sp>
        <p:nvSpPr>
          <p:cNvPr id="56325" name="矩形 56324"/>
          <p:cNvSpPr/>
          <p:nvPr/>
        </p:nvSpPr>
        <p:spPr>
          <a:xfrm>
            <a:off x="1524000" y="0"/>
            <a:ext cx="9144000" cy="0"/>
          </a:xfrm>
          <a:prstGeom prst="rect">
            <a:avLst/>
          </a:prstGeom>
          <a:noFill/>
          <a:ln w="9525">
            <a:noFill/>
          </a:ln>
        </p:spPr>
        <p:txBody>
          <a:bodyPr/>
          <a:lstStyle/>
          <a:p>
            <a:endParaRPr lang="zh-CN" altLang="en-US"/>
          </a:p>
        </p:txBody>
      </p:sp>
      <p:graphicFrame>
        <p:nvGraphicFramePr>
          <p:cNvPr id="56326" name="对象 56325"/>
          <p:cNvGraphicFramePr>
            <a:graphicFrameLocks noChangeAspect="1"/>
          </p:cNvGraphicFramePr>
          <p:nvPr/>
        </p:nvGraphicFramePr>
        <p:xfrm>
          <a:off x="3602991" y="4000500"/>
          <a:ext cx="4531995" cy="961390"/>
        </p:xfrm>
        <a:graphic>
          <a:graphicData uri="http://schemas.openxmlformats.org/presentationml/2006/ole">
            <mc:AlternateContent xmlns:mc="http://schemas.openxmlformats.org/markup-compatibility/2006">
              <mc:Choice xmlns:v="urn:schemas-microsoft-com:vml" Requires="v">
                <p:oleObj spid="_x0000_s82967" r:id="rId5" imgW="2514600" imgH="533400" progId="Equation.DSMT4">
                  <p:embed/>
                </p:oleObj>
              </mc:Choice>
              <mc:Fallback>
                <p:oleObj r:id="rId5" imgW="2514600" imgH="533400" progId="Equation.DSMT4">
                  <p:embed/>
                  <p:pic>
                    <p:nvPicPr>
                      <p:cNvPr id="56326" name="对象 56325"/>
                      <p:cNvPicPr/>
                      <p:nvPr/>
                    </p:nvPicPr>
                    <p:blipFill>
                      <a:blip r:embed="rId6"/>
                      <a:stretch>
                        <a:fillRect/>
                      </a:stretch>
                    </p:blipFill>
                    <p:spPr>
                      <a:xfrm>
                        <a:off x="3602991" y="4000500"/>
                        <a:ext cx="4531995" cy="961390"/>
                      </a:xfrm>
                      <a:prstGeom prst="rect">
                        <a:avLst/>
                      </a:prstGeom>
                      <a:noFill/>
                      <a:ln w="38100">
                        <a:noFill/>
                        <a:miter/>
                      </a:ln>
                    </p:spPr>
                  </p:pic>
                </p:oleObj>
              </mc:Fallback>
            </mc:AlternateContent>
          </a:graphicData>
        </a:graphic>
      </p:graphicFrame>
      <p:sp>
        <p:nvSpPr>
          <p:cNvPr id="56327" name="标题 56326"/>
          <p:cNvSpPr>
            <a:spLocks noGrp="1"/>
          </p:cNvSpPr>
          <p:nvPr>
            <p:ph type="title"/>
          </p:nvPr>
        </p:nvSpPr>
        <p:spPr>
          <a:xfrm>
            <a:off x="1753870" y="308611"/>
            <a:ext cx="8229600" cy="942975"/>
          </a:xfrm>
        </p:spPr>
        <p:txBody>
          <a:bodyPr anchor="ctr">
            <a:normAutofit/>
          </a:bodyPr>
          <a:lstStyle/>
          <a:p>
            <a:r>
              <a:rPr lang="zh-CN" altLang="en-US" sz="3600" b="1">
                <a:solidFill>
                  <a:schemeClr val="tx1">
                    <a:lumMod val="85000"/>
                    <a:lumOff val="15000"/>
                  </a:schemeClr>
                </a:solidFill>
              </a:rPr>
              <a:t>收缩因子法</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57345"/>
          <p:cNvSpPr>
            <a:spLocks noGrp="1"/>
          </p:cNvSpPr>
          <p:nvPr>
            <p:ph type="title"/>
          </p:nvPr>
        </p:nvSpPr>
        <p:spPr/>
        <p:txBody>
          <a:bodyPr anchor="ctr"/>
          <a:lstStyle/>
          <a:p>
            <a:r>
              <a:rPr lang="zh-CN" altLang="en-US" dirty="0"/>
              <a:t>PSO应用</a:t>
            </a:r>
          </a:p>
        </p:txBody>
      </p:sp>
      <p:sp>
        <p:nvSpPr>
          <p:cNvPr id="57347" name="文本占位符 57346"/>
          <p:cNvSpPr>
            <a:spLocks noGrp="1"/>
          </p:cNvSpPr>
          <p:nvPr>
            <p:ph type="body" idx="1"/>
          </p:nvPr>
        </p:nvSpPr>
        <p:spPr/>
        <p:txBody>
          <a:bodyPr vert="horz" lIns="90170" tIns="46990" rIns="90170" bIns="46990" rtlCol="0">
            <a:normAutofit/>
          </a:bodyPr>
          <a:lstStyle/>
          <a:p>
            <a:endParaRPr/>
          </a:p>
        </p:txBody>
      </p:sp>
      <p:pic>
        <p:nvPicPr>
          <p:cNvPr id="57348" name="图片 57347"/>
          <p:cNvPicPr>
            <a:picLocks noChangeAspect="1"/>
          </p:cNvPicPr>
          <p:nvPr/>
        </p:nvPicPr>
        <p:blipFill>
          <a:blip r:embed="rId2"/>
          <a:stretch>
            <a:fillRect/>
          </a:stretch>
        </p:blipFill>
        <p:spPr>
          <a:xfrm>
            <a:off x="3048000" y="2157414"/>
            <a:ext cx="6096000" cy="254317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58369"/>
          <p:cNvSpPr>
            <a:spLocks noGrp="1"/>
          </p:cNvSpPr>
          <p:nvPr>
            <p:ph type="title"/>
          </p:nvPr>
        </p:nvSpPr>
        <p:spPr/>
        <p:txBody>
          <a:bodyPr anchor="ctr"/>
          <a:lstStyle/>
          <a:p>
            <a:r>
              <a:rPr lang="zh-CN" altLang="en-US" dirty="0"/>
              <a:t>PSO存在的问题（1）</a:t>
            </a:r>
          </a:p>
        </p:txBody>
      </p:sp>
      <p:sp>
        <p:nvSpPr>
          <p:cNvPr id="58371" name="文本占位符 58370"/>
          <p:cNvSpPr>
            <a:spLocks noGrp="1"/>
          </p:cNvSpPr>
          <p:nvPr>
            <p:ph type="body" idx="1"/>
          </p:nvPr>
        </p:nvSpPr>
        <p:spPr/>
        <p:txBody>
          <a:bodyPr vert="horz" lIns="90170" tIns="46990" rIns="90170" bIns="46990" rtlCol="0">
            <a:normAutofit/>
          </a:bodyPr>
          <a:lstStyle/>
          <a:p>
            <a:pPr>
              <a:buNone/>
            </a:pPr>
            <a:endParaRPr/>
          </a:p>
        </p:txBody>
      </p:sp>
      <p:pic>
        <p:nvPicPr>
          <p:cNvPr id="58372" name="图片 58371"/>
          <p:cNvPicPr>
            <a:picLocks noChangeAspect="1"/>
          </p:cNvPicPr>
          <p:nvPr/>
        </p:nvPicPr>
        <p:blipFill>
          <a:blip r:embed="rId2"/>
          <a:stretch>
            <a:fillRect/>
          </a:stretch>
        </p:blipFill>
        <p:spPr>
          <a:xfrm>
            <a:off x="1981200" y="1917700"/>
            <a:ext cx="8096250" cy="3024188"/>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59393"/>
          <p:cNvSpPr>
            <a:spLocks noGrp="1"/>
          </p:cNvSpPr>
          <p:nvPr>
            <p:ph type="title"/>
          </p:nvPr>
        </p:nvSpPr>
        <p:spPr/>
        <p:txBody>
          <a:bodyPr anchor="ctr"/>
          <a:lstStyle/>
          <a:p>
            <a:r>
              <a:rPr lang="zh-CN" altLang="en-US" dirty="0"/>
              <a:t>PSO存在的问题（2）</a:t>
            </a:r>
          </a:p>
        </p:txBody>
      </p:sp>
      <p:sp>
        <p:nvSpPr>
          <p:cNvPr id="59395" name="文本占位符 59394"/>
          <p:cNvSpPr>
            <a:spLocks noGrp="1"/>
          </p:cNvSpPr>
          <p:nvPr>
            <p:ph type="body" idx="1"/>
          </p:nvPr>
        </p:nvSpPr>
        <p:spPr/>
        <p:txBody>
          <a:bodyPr vert="horz" lIns="90170" tIns="46990" rIns="90170" bIns="46990" rtlCol="0">
            <a:normAutofit/>
          </a:bodyPr>
          <a:lstStyle/>
          <a:p>
            <a:endParaRPr/>
          </a:p>
        </p:txBody>
      </p:sp>
      <p:pic>
        <p:nvPicPr>
          <p:cNvPr id="59396" name="图片 59395"/>
          <p:cNvPicPr>
            <a:picLocks noChangeAspect="1"/>
          </p:cNvPicPr>
          <p:nvPr/>
        </p:nvPicPr>
        <p:blipFill>
          <a:blip r:embed="rId2"/>
          <a:stretch>
            <a:fillRect/>
          </a:stretch>
        </p:blipFill>
        <p:spPr>
          <a:xfrm>
            <a:off x="2905125" y="1795464"/>
            <a:ext cx="6381750" cy="326707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60417"/>
          <p:cNvSpPr>
            <a:spLocks noGrp="1"/>
          </p:cNvSpPr>
          <p:nvPr>
            <p:ph type="title"/>
          </p:nvPr>
        </p:nvSpPr>
        <p:spPr/>
        <p:txBody>
          <a:bodyPr anchor="ctr"/>
          <a:lstStyle/>
          <a:p>
            <a:r>
              <a:rPr lang="zh-CN" altLang="en-US" dirty="0"/>
              <a:t>PSO研究热点</a:t>
            </a:r>
          </a:p>
        </p:txBody>
      </p:sp>
      <p:sp>
        <p:nvSpPr>
          <p:cNvPr id="60419" name="文本占位符 60418"/>
          <p:cNvSpPr>
            <a:spLocks noGrp="1"/>
          </p:cNvSpPr>
          <p:nvPr>
            <p:ph type="body" idx="1"/>
          </p:nvPr>
        </p:nvSpPr>
        <p:spPr/>
        <p:txBody>
          <a:bodyPr vert="horz" lIns="90170" tIns="46990" rIns="90170" bIns="46990" rtlCol="0">
            <a:normAutofit/>
          </a:bodyPr>
          <a:lstStyle/>
          <a:p>
            <a:endParaRPr/>
          </a:p>
        </p:txBody>
      </p:sp>
      <p:pic>
        <p:nvPicPr>
          <p:cNvPr id="60420" name="图片 60419"/>
          <p:cNvPicPr>
            <a:picLocks noChangeAspect="1"/>
          </p:cNvPicPr>
          <p:nvPr/>
        </p:nvPicPr>
        <p:blipFill>
          <a:blip r:embed="rId2"/>
          <a:stretch>
            <a:fillRect/>
          </a:stretch>
        </p:blipFill>
        <p:spPr>
          <a:xfrm>
            <a:off x="2622550" y="2219009"/>
            <a:ext cx="6427788" cy="328612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61441"/>
          <p:cNvSpPr>
            <a:spLocks noGrp="1"/>
          </p:cNvSpPr>
          <p:nvPr>
            <p:ph type="title"/>
          </p:nvPr>
        </p:nvSpPr>
        <p:spPr/>
        <p:txBody>
          <a:bodyPr anchor="ctr"/>
          <a:lstStyle/>
          <a:p>
            <a:r>
              <a:rPr lang="zh-CN" altLang="en-US" dirty="0"/>
              <a:t>PSO研究热点</a:t>
            </a:r>
          </a:p>
        </p:txBody>
      </p:sp>
      <p:sp>
        <p:nvSpPr>
          <p:cNvPr id="61443" name="文本占位符 61442"/>
          <p:cNvSpPr>
            <a:spLocks noGrp="1"/>
          </p:cNvSpPr>
          <p:nvPr>
            <p:ph type="body" idx="1"/>
          </p:nvPr>
        </p:nvSpPr>
        <p:spPr/>
        <p:txBody>
          <a:bodyPr vert="horz" lIns="90170" tIns="46990" rIns="90170" bIns="46990" rtlCol="0">
            <a:normAutofit/>
          </a:bodyPr>
          <a:lstStyle/>
          <a:p>
            <a:endParaRPr/>
          </a:p>
        </p:txBody>
      </p:sp>
      <p:pic>
        <p:nvPicPr>
          <p:cNvPr id="61444" name="图片 61443"/>
          <p:cNvPicPr>
            <a:picLocks noChangeAspect="1"/>
          </p:cNvPicPr>
          <p:nvPr/>
        </p:nvPicPr>
        <p:blipFill>
          <a:blip r:embed="rId2"/>
          <a:stretch>
            <a:fillRect/>
          </a:stretch>
        </p:blipFill>
        <p:spPr>
          <a:xfrm>
            <a:off x="2711450" y="1989139"/>
            <a:ext cx="6343650" cy="3400425"/>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62465"/>
          <p:cNvSpPr>
            <a:spLocks noGrp="1"/>
          </p:cNvSpPr>
          <p:nvPr>
            <p:ph type="title"/>
          </p:nvPr>
        </p:nvSpPr>
        <p:spPr/>
        <p:txBody>
          <a:bodyPr anchor="ctr"/>
          <a:lstStyle/>
          <a:p>
            <a:r>
              <a:rPr lang="zh-CN" altLang="en-US" dirty="0"/>
              <a:t>PSO研究热点</a:t>
            </a:r>
          </a:p>
        </p:txBody>
      </p:sp>
      <p:sp>
        <p:nvSpPr>
          <p:cNvPr id="62467" name="文本占位符 62466"/>
          <p:cNvSpPr>
            <a:spLocks noGrp="1"/>
          </p:cNvSpPr>
          <p:nvPr>
            <p:ph type="body" idx="1"/>
          </p:nvPr>
        </p:nvSpPr>
        <p:spPr/>
        <p:txBody>
          <a:bodyPr vert="horz" lIns="90170" tIns="46990" rIns="90170" bIns="46990" rtlCol="0">
            <a:normAutofit/>
          </a:bodyPr>
          <a:lstStyle/>
          <a:p>
            <a:endParaRPr/>
          </a:p>
        </p:txBody>
      </p:sp>
      <p:pic>
        <p:nvPicPr>
          <p:cNvPr id="62468" name="图片 62467"/>
          <p:cNvPicPr>
            <a:picLocks noChangeAspect="1"/>
          </p:cNvPicPr>
          <p:nvPr/>
        </p:nvPicPr>
        <p:blipFill>
          <a:blip r:embed="rId2"/>
          <a:stretch>
            <a:fillRect/>
          </a:stretch>
        </p:blipFill>
        <p:spPr>
          <a:xfrm>
            <a:off x="2943225" y="2257744"/>
            <a:ext cx="6305550" cy="3057525"/>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CF646FC-21CC-40C1-8E94-E968B1024A64}"/>
              </a:ext>
            </a:extLst>
          </p:cNvPr>
          <p:cNvSpPr>
            <a:spLocks noGrp="1"/>
          </p:cNvSpPr>
          <p:nvPr>
            <p:ph idx="1"/>
          </p:nvPr>
        </p:nvSpPr>
        <p:spPr/>
        <p:txBody>
          <a:bodyPr>
            <a:normAutofit lnSpcReduction="10000"/>
          </a:bodyPr>
          <a:lstStyle/>
          <a:p>
            <a:r>
              <a:rPr lang="zh-CN" altLang="en-US" dirty="0"/>
              <a:t>与遗传算法的对比</a:t>
            </a:r>
            <a:endParaRPr lang="en-US" altLang="zh-CN" dirty="0"/>
          </a:p>
          <a:p>
            <a:r>
              <a:rPr lang="zh-CN" altLang="en-US" dirty="0"/>
              <a:t>粒子群算法相比于遗传算法更加的简单易懂，其调节参数较少。</a:t>
            </a:r>
            <a:endParaRPr lang="en-US" altLang="zh-CN" dirty="0"/>
          </a:p>
          <a:p>
            <a:r>
              <a:rPr lang="zh-CN" altLang="en-US" dirty="0"/>
              <a:t>不同点：</a:t>
            </a:r>
            <a:r>
              <a:rPr lang="en-US" altLang="zh-CN" dirty="0"/>
              <a:t>PSO</a:t>
            </a:r>
            <a:r>
              <a:rPr lang="zh-CN" altLang="en-US" dirty="0"/>
              <a:t>由于不需要编码，没有</a:t>
            </a:r>
            <a:r>
              <a:rPr lang="en-US" altLang="zh-CN" dirty="0"/>
              <a:t>GA</a:t>
            </a:r>
            <a:r>
              <a:rPr lang="zh-CN" altLang="en-US" dirty="0"/>
              <a:t>算法中由于编码带来的求解精度限制</a:t>
            </a:r>
            <a:endParaRPr lang="en-US" altLang="zh-CN" dirty="0"/>
          </a:p>
          <a:p>
            <a:r>
              <a:rPr lang="zh-CN" altLang="en-US" dirty="0"/>
              <a:t>在</a:t>
            </a:r>
            <a:r>
              <a:rPr lang="en-US" altLang="zh-CN" dirty="0"/>
              <a:t>GA</a:t>
            </a:r>
            <a:r>
              <a:rPr lang="zh-CN" altLang="en-US" dirty="0"/>
              <a:t>算法中，染色体之间共享信息，所以整个种群的移动是比较均匀地向最优区域移动。</a:t>
            </a:r>
            <a:r>
              <a:rPr lang="en-US" altLang="zh-CN" dirty="0"/>
              <a:t>PSO</a:t>
            </a:r>
            <a:r>
              <a:rPr lang="zh-CN" altLang="en-US" dirty="0"/>
              <a:t>中的粒子通过当前搜索到最优点进行共享信息，很大程度上这是一种单项信息共享机制，整个搜索更新过程是跟随当前最优解的过程。在大多数情况下，所有粒子可能比遗传算法中的进化个体以更快速度收敛于最优解。</a:t>
            </a:r>
            <a:endParaRPr lang="en-US" altLang="zh-CN" dirty="0"/>
          </a:p>
          <a:p>
            <a:r>
              <a:rPr lang="zh-CN" altLang="en-US" dirty="0"/>
              <a:t>相似点：</a:t>
            </a:r>
            <a:endParaRPr lang="en-US" altLang="zh-CN" dirty="0"/>
          </a:p>
          <a:p>
            <a:r>
              <a:rPr lang="zh-CN" altLang="en-US" dirty="0"/>
              <a:t>它们都是仿生算法，求解过程中存在多个解，因此都可以进行并行运算个体的适配信息进行搜索，因此不受函数约束条件的限制，如连续性、可导性等。</a:t>
            </a:r>
          </a:p>
        </p:txBody>
      </p:sp>
      <p:sp>
        <p:nvSpPr>
          <p:cNvPr id="3" name="标题 2">
            <a:extLst>
              <a:ext uri="{FF2B5EF4-FFF2-40B4-BE49-F238E27FC236}">
                <a16:creationId xmlns:a16="http://schemas.microsoft.com/office/drawing/2014/main" id="{3780FE4A-56F5-4203-B17E-DD027AAB6CAD}"/>
              </a:ext>
            </a:extLst>
          </p:cNvPr>
          <p:cNvSpPr>
            <a:spLocks noGrp="1"/>
          </p:cNvSpPr>
          <p:nvPr>
            <p:ph type="title"/>
          </p:nvPr>
        </p:nvSpPr>
        <p:spPr/>
        <p:txBody>
          <a:bodyPr/>
          <a:lstStyle/>
          <a:p>
            <a:r>
              <a:rPr lang="zh-CN" altLang="en-US" dirty="0"/>
              <a:t>比较</a:t>
            </a:r>
          </a:p>
        </p:txBody>
      </p:sp>
    </p:spTree>
    <p:extLst>
      <p:ext uri="{BB962C8B-B14F-4D97-AF65-F5344CB8AC3E}">
        <p14:creationId xmlns:p14="http://schemas.microsoft.com/office/powerpoint/2010/main" val="401812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sz="2400" dirty="0"/>
          </a:p>
        </p:txBody>
      </p:sp>
      <p:sp>
        <p:nvSpPr>
          <p:cNvPr id="4" name="Rectangle 2"/>
          <p:cNvSpPr>
            <a:spLocks noChangeArrowheads="1"/>
          </p:cNvSpPr>
          <p:nvPr/>
        </p:nvSpPr>
        <p:spPr bwMode="auto">
          <a:xfrm>
            <a:off x="1130459" y="455358"/>
            <a:ext cx="822960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kern="1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2pPr>
            <a:lvl3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3pPr>
            <a:lvl4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4pPr>
            <a:lvl5pPr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3200">
                <a:solidFill>
                  <a:schemeClr val="bg1"/>
                </a:solidFill>
                <a:latin typeface="Arial" panose="020B0604020202020204" pitchFamily="34" charset="0"/>
                <a:ea typeface="微软雅黑" panose="020B0503020204020204" pitchFamily="34" charset="-122"/>
              </a:defRPr>
            </a:lvl9pPr>
          </a:lstStyle>
          <a:p>
            <a:r>
              <a:rPr lang="zh-CN" altLang="zh-CN" sz="2800" b="1" dirty="0">
                <a:solidFill>
                  <a:schemeClr val="tx1"/>
                </a:solidFill>
                <a:ea typeface="楷体_GB2312" pitchFamily="1" charset="-122"/>
              </a:rPr>
              <a:t>粒子群</a:t>
            </a:r>
            <a:r>
              <a:rPr lang="zh-CN" altLang="zh-CN" sz="2800" b="1" dirty="0">
                <a:solidFill>
                  <a:schemeClr val="tx1"/>
                </a:solidFill>
                <a:latin typeface="Times New Roman" panose="02020603050405020304" pitchFamily="18" charset="0"/>
                <a:ea typeface="楷体_GB2312" pitchFamily="1" charset="-122"/>
              </a:rPr>
              <a:t>算法的基本思想</a:t>
            </a:r>
          </a:p>
        </p:txBody>
      </p:sp>
      <p:sp>
        <p:nvSpPr>
          <p:cNvPr id="5" name="Rectangle 3"/>
          <p:cNvSpPr>
            <a:spLocks noChangeArrowheads="1"/>
          </p:cNvSpPr>
          <p:nvPr/>
        </p:nvSpPr>
        <p:spPr bwMode="auto">
          <a:xfrm>
            <a:off x="9061609" y="6117399"/>
            <a:ext cx="596900" cy="231775"/>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Wingdings" panose="05000000000000000000" pitchFamily="2" charset="2"/>
              <a:buChar char="q"/>
              <a:defRPr sz="2400" kern="1200">
                <a:solidFill>
                  <a:srgbClr val="006260"/>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q"/>
              <a:defRPr sz="2000" kern="1200">
                <a:solidFill>
                  <a:srgbClr val="006260"/>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q"/>
              <a:defRPr kern="1200">
                <a:solidFill>
                  <a:srgbClr val="006260"/>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zh-CN" altLang="zh-CN">
              <a:solidFill>
                <a:schemeClr val="tx1"/>
              </a:solidFill>
              <a:ea typeface="楷体_GB2312" pitchFamily="1" charset="-122"/>
            </a:endParaRPr>
          </a:p>
        </p:txBody>
      </p:sp>
      <p:sp>
        <p:nvSpPr>
          <p:cNvPr id="6" name="Rectangle 4" descr="紫色网格"/>
          <p:cNvSpPr>
            <a:spLocks noChangeArrowheads="1"/>
          </p:cNvSpPr>
          <p:nvPr/>
        </p:nvSpPr>
        <p:spPr bwMode="auto">
          <a:xfrm>
            <a:off x="2662397" y="1352144"/>
            <a:ext cx="7138987" cy="461665"/>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ea typeface="楷体_GB2312" pitchFamily="1" charset="-122"/>
              </a:rPr>
              <a:t> </a:t>
            </a:r>
            <a:r>
              <a:rPr lang="zh-CN" altLang="zh-CN" sz="2400" dirty="0">
                <a:solidFill>
                  <a:schemeClr val="bg1"/>
                </a:solidFill>
                <a:ea typeface="楷体_GB2312" pitchFamily="1" charset="-122"/>
              </a:rPr>
              <a:t>设想这样一个场景：</a:t>
            </a:r>
            <a:r>
              <a:rPr lang="zh-CN" altLang="zh-CN" sz="2400" i="1" dirty="0">
                <a:solidFill>
                  <a:schemeClr val="bg1"/>
                </a:solidFill>
                <a:ea typeface="楷体_GB2312" pitchFamily="1" charset="-122"/>
              </a:rPr>
              <a:t>一群鸟在随机搜索食物 </a:t>
            </a:r>
          </a:p>
        </p:txBody>
      </p:sp>
      <p:sp>
        <p:nvSpPr>
          <p:cNvPr id="7" name="Rectangle 5"/>
          <p:cNvSpPr>
            <a:spLocks noChangeArrowheads="1"/>
          </p:cNvSpPr>
          <p:nvPr/>
        </p:nvSpPr>
        <p:spPr bwMode="auto">
          <a:xfrm>
            <a:off x="2985611" y="2085074"/>
            <a:ext cx="42546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ea typeface="楷体_GB2312" pitchFamily="1" charset="-122"/>
              </a:rPr>
              <a:t>在这块区域里只有一块食物;   </a:t>
            </a:r>
          </a:p>
        </p:txBody>
      </p:sp>
      <p:sp>
        <p:nvSpPr>
          <p:cNvPr id="8" name="Rectangle 6"/>
          <p:cNvSpPr>
            <a:spLocks noChangeArrowheads="1"/>
          </p:cNvSpPr>
          <p:nvPr/>
        </p:nvSpPr>
        <p:spPr bwMode="auto">
          <a:xfrm>
            <a:off x="2985611" y="2604186"/>
            <a:ext cx="45640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a:ea typeface="楷体_GB2312" pitchFamily="1" charset="-122"/>
              </a:rPr>
              <a:t>所有的鸟都不知道食物在哪里; </a:t>
            </a:r>
            <a:r>
              <a:rPr lang="zh-CN" altLang="zh-CN" sz="2400">
                <a:solidFill>
                  <a:schemeClr val="bg1"/>
                </a:solidFill>
                <a:ea typeface="楷体_GB2312" pitchFamily="1" charset="-122"/>
              </a:rPr>
              <a:t>  </a:t>
            </a:r>
          </a:p>
        </p:txBody>
      </p:sp>
      <p:sp>
        <p:nvSpPr>
          <p:cNvPr id="9" name="Rectangle 7"/>
          <p:cNvSpPr>
            <a:spLocks noChangeArrowheads="1"/>
          </p:cNvSpPr>
          <p:nvPr/>
        </p:nvSpPr>
        <p:spPr bwMode="auto">
          <a:xfrm>
            <a:off x="2985611" y="3121711"/>
            <a:ext cx="64027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a:ea typeface="楷体_GB2312" pitchFamily="1" charset="-122"/>
              </a:rPr>
              <a:t>但它们能感受到当前的位置离食物还有多远. </a:t>
            </a:r>
            <a:r>
              <a:rPr lang="zh-CN" altLang="zh-CN" sz="2400">
                <a:solidFill>
                  <a:schemeClr val="bg1"/>
                </a:solidFill>
                <a:ea typeface="楷体_GB2312" pitchFamily="1" charset="-122"/>
              </a:rPr>
              <a:t>  </a:t>
            </a:r>
          </a:p>
        </p:txBody>
      </p:sp>
      <p:sp>
        <p:nvSpPr>
          <p:cNvPr id="10" name="Rectangle 8"/>
          <p:cNvSpPr>
            <a:spLocks noChangeArrowheads="1"/>
          </p:cNvSpPr>
          <p:nvPr/>
        </p:nvSpPr>
        <p:spPr bwMode="auto">
          <a:xfrm>
            <a:off x="2090261" y="2604186"/>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a:ea typeface="楷体_GB2312" pitchFamily="1" charset="-122"/>
              </a:rPr>
              <a:t>已知</a:t>
            </a:r>
            <a:endParaRPr lang="zh-CN" altLang="zh-CN" sz="2400">
              <a:solidFill>
                <a:schemeClr val="bg1"/>
              </a:solidFill>
              <a:ea typeface="楷体_GB2312" pitchFamily="1" charset="-122"/>
            </a:endParaRPr>
          </a:p>
        </p:txBody>
      </p:sp>
      <p:sp>
        <p:nvSpPr>
          <p:cNvPr id="11" name="AutoShape 9"/>
          <p:cNvSpPr>
            <a:spLocks/>
          </p:cNvSpPr>
          <p:nvPr/>
        </p:nvSpPr>
        <p:spPr bwMode="auto">
          <a:xfrm>
            <a:off x="2903061" y="2520049"/>
            <a:ext cx="163513" cy="877887"/>
          </a:xfrm>
          <a:prstGeom prst="leftBrace">
            <a:avLst>
              <a:gd name="adj1" fmla="val 44741"/>
              <a:gd name="adj2" fmla="val 50000"/>
            </a:avLst>
          </a:prstGeom>
          <a:noFill/>
          <a:ln w="28575" cap="flat"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2400"/>
          </a:p>
        </p:txBody>
      </p:sp>
      <p:sp>
        <p:nvSpPr>
          <p:cNvPr id="12" name="Rectangle 10"/>
          <p:cNvSpPr>
            <a:spLocks noChangeArrowheads="1"/>
          </p:cNvSpPr>
          <p:nvPr/>
        </p:nvSpPr>
        <p:spPr bwMode="auto">
          <a:xfrm>
            <a:off x="1899825" y="3771697"/>
            <a:ext cx="54072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ea typeface="楷体_GB2312" pitchFamily="1" charset="-122"/>
              </a:rPr>
              <a:t>那么:找到食物的最优策略是什么呢？ </a:t>
            </a:r>
            <a:r>
              <a:rPr lang="zh-CN" altLang="zh-CN" sz="2400" dirty="0">
                <a:solidFill>
                  <a:schemeClr val="bg1"/>
                </a:solidFill>
                <a:ea typeface="楷体_GB2312" pitchFamily="1" charset="-122"/>
              </a:rPr>
              <a:t> </a:t>
            </a:r>
          </a:p>
        </p:txBody>
      </p:sp>
      <p:sp>
        <p:nvSpPr>
          <p:cNvPr id="13" name="Rectangle 11" descr="紫色网格"/>
          <p:cNvSpPr>
            <a:spLocks noChangeArrowheads="1"/>
          </p:cNvSpPr>
          <p:nvPr/>
        </p:nvSpPr>
        <p:spPr bwMode="auto">
          <a:xfrm>
            <a:off x="2903061" y="4326095"/>
            <a:ext cx="6931692" cy="830997"/>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solidFill>
                  <a:schemeClr val="bg1"/>
                </a:solidFill>
                <a:ea typeface="楷体_GB2312" pitchFamily="1" charset="-122"/>
              </a:rPr>
              <a:t>搜寻目前离食物最近的鸟的周围区域 ．</a:t>
            </a:r>
          </a:p>
          <a:p>
            <a:pPr eaLnBrk="0" hangingPunct="0"/>
            <a:r>
              <a:rPr lang="zh-CN" altLang="zh-CN" sz="2400" dirty="0">
                <a:solidFill>
                  <a:schemeClr val="bg1"/>
                </a:solidFill>
                <a:latin typeface="DFKai-SB" panose="03000509000000000000" pitchFamily="65" charset="-120"/>
                <a:ea typeface="楷体_GB2312" pitchFamily="1" charset="-122"/>
              </a:rPr>
              <a:t>根据自己飞行的经验判断食物的所在。</a:t>
            </a:r>
          </a:p>
        </p:txBody>
      </p:sp>
      <p:sp>
        <p:nvSpPr>
          <p:cNvPr id="16" name="Text Box 14"/>
          <p:cNvSpPr txBox="1">
            <a:spLocks noChangeArrowheads="1"/>
          </p:cNvSpPr>
          <p:nvPr/>
        </p:nvSpPr>
        <p:spPr bwMode="auto">
          <a:xfrm>
            <a:off x="2118835" y="5509600"/>
            <a:ext cx="1731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zh-CN" sz="2400" dirty="0">
                <a:latin typeface="Times New Roman" panose="02020603050405020304" pitchFamily="18" charset="0"/>
                <a:ea typeface="楷体_GB2312" pitchFamily="1" charset="-122"/>
              </a:rPr>
              <a:t>PSO的基础:</a:t>
            </a:r>
            <a:r>
              <a:rPr lang="zh-CN" altLang="zh-CN" sz="2400" dirty="0">
                <a:solidFill>
                  <a:schemeClr val="bg1"/>
                </a:solidFill>
                <a:latin typeface="Times New Roman" panose="02020603050405020304" pitchFamily="18" charset="0"/>
                <a:ea typeface="楷体_GB2312" pitchFamily="1" charset="-122"/>
              </a:rPr>
              <a:t> </a:t>
            </a:r>
            <a:endParaRPr lang="zh-CN" altLang="zh-CN" sz="2400" dirty="0"/>
          </a:p>
        </p:txBody>
      </p:sp>
      <p:sp>
        <p:nvSpPr>
          <p:cNvPr id="17" name="Rectangle 15" descr="紫色网格"/>
          <p:cNvSpPr>
            <a:spLocks noChangeArrowheads="1"/>
          </p:cNvSpPr>
          <p:nvPr/>
        </p:nvSpPr>
        <p:spPr bwMode="auto">
          <a:xfrm>
            <a:off x="4510310" y="5499456"/>
            <a:ext cx="3009900" cy="461665"/>
          </a:xfrm>
          <a:prstGeom prst="rect">
            <a:avLst/>
          </a:prstGeom>
          <a:blipFill dpi="0" rotWithShape="1">
            <a:blip r:embed="rId2"/>
            <a:srcRect/>
            <a:tile tx="0" ty="0" sx="100000" sy="100000" flip="none" algn="tl"/>
          </a:blipFill>
          <a:ln w="38100" cap="flat" cmpd="sng">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zh-CN" sz="2400" dirty="0">
                <a:solidFill>
                  <a:schemeClr val="bg1"/>
                </a:solidFill>
                <a:ea typeface="楷体_GB2312" pitchFamily="1" charset="-122"/>
              </a:rPr>
              <a:t>信息的社会共享 </a:t>
            </a:r>
            <a:r>
              <a:rPr lang="zh-CN" altLang="zh-CN" sz="2400" dirty="0">
                <a:solidFill>
                  <a:schemeClr val="bg1"/>
                </a:solidFill>
                <a:latin typeface="楷体_GB2312" pitchFamily="1" charset="-122"/>
                <a:ea typeface="楷体_GB2312" pitchFamily="1" charset="-122"/>
              </a:rPr>
              <a:t>    </a:t>
            </a:r>
          </a:p>
        </p:txBody>
      </p:sp>
      <p:sp>
        <p:nvSpPr>
          <p:cNvPr id="18" name="标题 2"/>
          <p:cNvSpPr>
            <a:spLocks noGrp="1"/>
          </p:cNvSpPr>
          <p:nvPr>
            <p:ph type="title"/>
          </p:nvPr>
        </p:nvSpPr>
        <p:spPr/>
        <p:txBody>
          <a:bodyPr/>
          <a:lstStyle/>
          <a:p>
            <a:r>
              <a:rPr lang="zh-CN" altLang="en-US" dirty="0"/>
              <a:t>粒子群算法</a:t>
            </a:r>
          </a:p>
        </p:txBody>
      </p:sp>
    </p:spTree>
    <p:extLst>
      <p:ext uri="{BB962C8B-B14F-4D97-AF65-F5344CB8AC3E}">
        <p14:creationId xmlns:p14="http://schemas.microsoft.com/office/powerpoint/2010/main" val="3755097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val 2"/>
          <p:cNvSpPr>
            <a:spLocks noChangeArrowheads="1"/>
          </p:cNvSpPr>
          <p:nvPr/>
        </p:nvSpPr>
        <p:spPr bwMode="auto">
          <a:xfrm>
            <a:off x="2834958" y="1833817"/>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5" name="Oval 3"/>
          <p:cNvSpPr>
            <a:spLocks noChangeArrowheads="1"/>
          </p:cNvSpPr>
          <p:nvPr/>
        </p:nvSpPr>
        <p:spPr bwMode="auto">
          <a:xfrm>
            <a:off x="2834958" y="2267204"/>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6" name="Oval 4"/>
          <p:cNvSpPr>
            <a:spLocks noChangeArrowheads="1"/>
          </p:cNvSpPr>
          <p:nvPr/>
        </p:nvSpPr>
        <p:spPr bwMode="auto">
          <a:xfrm>
            <a:off x="3987483" y="1833817"/>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7" name="Oval 5"/>
          <p:cNvSpPr>
            <a:spLocks noChangeArrowheads="1"/>
          </p:cNvSpPr>
          <p:nvPr/>
        </p:nvSpPr>
        <p:spPr bwMode="auto">
          <a:xfrm>
            <a:off x="3914458" y="21941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8" name="Oval 6"/>
          <p:cNvSpPr>
            <a:spLocks noChangeArrowheads="1"/>
          </p:cNvSpPr>
          <p:nvPr/>
        </p:nvSpPr>
        <p:spPr bwMode="auto">
          <a:xfrm>
            <a:off x="2906395" y="2338642"/>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9" name="Oval 7"/>
          <p:cNvSpPr>
            <a:spLocks noChangeArrowheads="1"/>
          </p:cNvSpPr>
          <p:nvPr/>
        </p:nvSpPr>
        <p:spPr bwMode="auto">
          <a:xfrm>
            <a:off x="5140008" y="24100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Oval 8"/>
          <p:cNvSpPr>
            <a:spLocks noChangeArrowheads="1"/>
          </p:cNvSpPr>
          <p:nvPr/>
        </p:nvSpPr>
        <p:spPr bwMode="auto">
          <a:xfrm>
            <a:off x="2834958" y="2049717"/>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Oval 9"/>
          <p:cNvSpPr>
            <a:spLocks noChangeArrowheads="1"/>
          </p:cNvSpPr>
          <p:nvPr/>
        </p:nvSpPr>
        <p:spPr bwMode="auto">
          <a:xfrm>
            <a:off x="2834958" y="2483104"/>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Oval 10"/>
          <p:cNvSpPr>
            <a:spLocks noChangeArrowheads="1"/>
          </p:cNvSpPr>
          <p:nvPr/>
        </p:nvSpPr>
        <p:spPr bwMode="auto">
          <a:xfrm>
            <a:off x="3987483" y="2049717"/>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3" name="Oval 11"/>
          <p:cNvSpPr>
            <a:spLocks noChangeArrowheads="1"/>
          </p:cNvSpPr>
          <p:nvPr/>
        </p:nvSpPr>
        <p:spPr bwMode="auto">
          <a:xfrm>
            <a:off x="3914458" y="24100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4" name="Oval 12"/>
          <p:cNvSpPr>
            <a:spLocks noChangeArrowheads="1"/>
          </p:cNvSpPr>
          <p:nvPr/>
        </p:nvSpPr>
        <p:spPr bwMode="auto">
          <a:xfrm>
            <a:off x="2906395" y="2554542"/>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5" name="Oval 13"/>
          <p:cNvSpPr>
            <a:spLocks noChangeArrowheads="1"/>
          </p:cNvSpPr>
          <p:nvPr/>
        </p:nvSpPr>
        <p:spPr bwMode="auto">
          <a:xfrm>
            <a:off x="5140008" y="26259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6" name="Oval 14"/>
          <p:cNvSpPr>
            <a:spLocks noChangeArrowheads="1"/>
          </p:cNvSpPr>
          <p:nvPr/>
        </p:nvSpPr>
        <p:spPr bwMode="auto">
          <a:xfrm>
            <a:off x="3050858" y="17623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7" name="Oval 15"/>
          <p:cNvSpPr>
            <a:spLocks noChangeArrowheads="1"/>
          </p:cNvSpPr>
          <p:nvPr/>
        </p:nvSpPr>
        <p:spPr bwMode="auto">
          <a:xfrm>
            <a:off x="3050858" y="2195767"/>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Oval 16"/>
          <p:cNvSpPr>
            <a:spLocks noChangeArrowheads="1"/>
          </p:cNvSpPr>
          <p:nvPr/>
        </p:nvSpPr>
        <p:spPr bwMode="auto">
          <a:xfrm>
            <a:off x="4203383" y="1762379"/>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Oval 17"/>
          <p:cNvSpPr>
            <a:spLocks noChangeArrowheads="1"/>
          </p:cNvSpPr>
          <p:nvPr/>
        </p:nvSpPr>
        <p:spPr bwMode="auto">
          <a:xfrm>
            <a:off x="4130358" y="2122742"/>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Oval 18"/>
          <p:cNvSpPr>
            <a:spLocks noChangeArrowheads="1"/>
          </p:cNvSpPr>
          <p:nvPr/>
        </p:nvSpPr>
        <p:spPr bwMode="auto">
          <a:xfrm>
            <a:off x="3122295" y="2267204"/>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Oval 19"/>
          <p:cNvSpPr>
            <a:spLocks noChangeArrowheads="1"/>
          </p:cNvSpPr>
          <p:nvPr/>
        </p:nvSpPr>
        <p:spPr bwMode="auto">
          <a:xfrm>
            <a:off x="5355908" y="2338642"/>
            <a:ext cx="215900" cy="215900"/>
          </a:xfrm>
          <a:prstGeom prst="ellipse">
            <a:avLst/>
          </a:prstGeom>
          <a:gradFill rotWithShape="1">
            <a:gsLst>
              <a:gs pos="0">
                <a:srgbClr val="336699"/>
              </a:gs>
              <a:gs pos="100000">
                <a:srgbClr val="33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Rectangle 20"/>
          <p:cNvSpPr>
            <a:spLocks noChangeArrowheads="1"/>
          </p:cNvSpPr>
          <p:nvPr/>
        </p:nvSpPr>
        <p:spPr bwMode="auto">
          <a:xfrm>
            <a:off x="707906" y="1150397"/>
            <a:ext cx="7596187" cy="4824413"/>
          </a:xfrm>
          <a:prstGeom prst="rect">
            <a:avLst/>
          </a:prstGeom>
          <a:gradFill rotWithShape="1">
            <a:gsLst>
              <a:gs pos="0">
                <a:srgbClr val="CCECFF">
                  <a:gamma/>
                  <a:tint val="0"/>
                  <a:invGamma/>
                </a:srgbClr>
              </a:gs>
              <a:gs pos="100000">
                <a:srgbClr val="CCEC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Oval 21"/>
          <p:cNvSpPr>
            <a:spLocks noChangeArrowheads="1"/>
          </p:cNvSpPr>
          <p:nvPr/>
        </p:nvSpPr>
        <p:spPr bwMode="auto">
          <a:xfrm>
            <a:off x="1395095" y="1186117"/>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Oval 22"/>
          <p:cNvSpPr>
            <a:spLocks noChangeArrowheads="1"/>
          </p:cNvSpPr>
          <p:nvPr/>
        </p:nvSpPr>
        <p:spPr bwMode="auto">
          <a:xfrm>
            <a:off x="3195320" y="1186117"/>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Oval 23"/>
          <p:cNvSpPr>
            <a:spLocks noChangeArrowheads="1"/>
          </p:cNvSpPr>
          <p:nvPr/>
        </p:nvSpPr>
        <p:spPr bwMode="auto">
          <a:xfrm>
            <a:off x="3339783" y="4067429"/>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Oval 24"/>
          <p:cNvSpPr>
            <a:spLocks noChangeArrowheads="1"/>
          </p:cNvSpPr>
          <p:nvPr/>
        </p:nvSpPr>
        <p:spPr bwMode="auto">
          <a:xfrm>
            <a:off x="4779645" y="4931029"/>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Oval 25"/>
          <p:cNvSpPr>
            <a:spLocks noChangeArrowheads="1"/>
          </p:cNvSpPr>
          <p:nvPr/>
        </p:nvSpPr>
        <p:spPr bwMode="auto">
          <a:xfrm>
            <a:off x="6722745" y="3922967"/>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8" name="Oval 26"/>
          <p:cNvSpPr>
            <a:spLocks noChangeArrowheads="1"/>
          </p:cNvSpPr>
          <p:nvPr/>
        </p:nvSpPr>
        <p:spPr bwMode="auto">
          <a:xfrm>
            <a:off x="5355908" y="2841879"/>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9" name="Oval 27"/>
          <p:cNvSpPr>
            <a:spLocks noChangeArrowheads="1"/>
          </p:cNvSpPr>
          <p:nvPr/>
        </p:nvSpPr>
        <p:spPr bwMode="auto">
          <a:xfrm>
            <a:off x="1179195" y="5362829"/>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0" name="Oval 28"/>
          <p:cNvSpPr>
            <a:spLocks noChangeArrowheads="1"/>
          </p:cNvSpPr>
          <p:nvPr/>
        </p:nvSpPr>
        <p:spPr bwMode="auto">
          <a:xfrm>
            <a:off x="2690495" y="2481517"/>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1" name="Oval 29"/>
          <p:cNvSpPr>
            <a:spLocks noChangeArrowheads="1"/>
          </p:cNvSpPr>
          <p:nvPr/>
        </p:nvSpPr>
        <p:spPr bwMode="auto">
          <a:xfrm>
            <a:off x="6579870" y="2194179"/>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2" name="Oval 30"/>
          <p:cNvSpPr>
            <a:spLocks noChangeArrowheads="1"/>
          </p:cNvSpPr>
          <p:nvPr/>
        </p:nvSpPr>
        <p:spPr bwMode="auto">
          <a:xfrm>
            <a:off x="7227570" y="5291392"/>
            <a:ext cx="215900" cy="215900"/>
          </a:xfrm>
          <a:prstGeom prst="ellipse">
            <a:avLst/>
          </a:prstGeom>
          <a:gradFill rotWithShape="1">
            <a:gsLst>
              <a:gs pos="0">
                <a:srgbClr val="006699"/>
              </a:gs>
              <a:gs pos="100000">
                <a:srgbClr val="006699">
                  <a:gamma/>
                  <a:tint val="0"/>
                  <a:invGamma/>
                </a:srgbClr>
              </a:gs>
            </a:gsLst>
            <a:lin ang="5400000" scaled="1"/>
          </a:gradFill>
          <a:ln w="9525" cmpd="sng">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3" name="Oval 31"/>
          <p:cNvSpPr>
            <a:spLocks noChangeArrowheads="1"/>
          </p:cNvSpPr>
          <p:nvPr/>
        </p:nvSpPr>
        <p:spPr bwMode="auto">
          <a:xfrm>
            <a:off x="5282883" y="2770442"/>
            <a:ext cx="360362" cy="360362"/>
          </a:xfrm>
          <a:prstGeom prst="ellipse">
            <a:avLst/>
          </a:prstGeom>
          <a:noFill/>
          <a:ln w="19050" cmpd="sng">
            <a:solidFill>
              <a:srgbClr val="FF0000"/>
            </a:solidFill>
            <a:prstDash val="lgDash"/>
            <a:round/>
            <a:headEnd/>
            <a:tailEnd/>
          </a:ln>
          <a:effectLst/>
          <a:extLst>
            <a:ext uri="{909E8E84-426E-40DD-AFC4-6F175D3DCCD1}">
              <a14:hiddenFill xmlns:a14="http://schemas.microsoft.com/office/drawing/2010/main">
                <a:gradFill rotWithShape="1">
                  <a:gsLst>
                    <a:gs pos="0">
                      <a:srgbClr val="006699"/>
                    </a:gs>
                    <a:gs pos="100000">
                      <a:srgbClr val="00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4" name="Oval 32"/>
          <p:cNvSpPr>
            <a:spLocks noChangeArrowheads="1"/>
          </p:cNvSpPr>
          <p:nvPr/>
        </p:nvSpPr>
        <p:spPr bwMode="auto">
          <a:xfrm>
            <a:off x="2834958" y="1978279"/>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5" name="Oval 33"/>
          <p:cNvSpPr>
            <a:spLocks noChangeArrowheads="1"/>
          </p:cNvSpPr>
          <p:nvPr/>
        </p:nvSpPr>
        <p:spPr bwMode="auto">
          <a:xfrm>
            <a:off x="2042795" y="4138867"/>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6" name="Oval 34"/>
          <p:cNvSpPr>
            <a:spLocks noChangeArrowheads="1"/>
          </p:cNvSpPr>
          <p:nvPr/>
        </p:nvSpPr>
        <p:spPr bwMode="auto">
          <a:xfrm>
            <a:off x="4203383" y="3491167"/>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7" name="Oval 35"/>
          <p:cNvSpPr>
            <a:spLocks noChangeArrowheads="1"/>
          </p:cNvSpPr>
          <p:nvPr/>
        </p:nvSpPr>
        <p:spPr bwMode="auto">
          <a:xfrm>
            <a:off x="5282883" y="4067429"/>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8" name="Oval 36"/>
          <p:cNvSpPr>
            <a:spLocks noChangeArrowheads="1"/>
          </p:cNvSpPr>
          <p:nvPr/>
        </p:nvSpPr>
        <p:spPr bwMode="auto">
          <a:xfrm>
            <a:off x="3122295" y="2770442"/>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9" name="Oval 37"/>
          <p:cNvSpPr>
            <a:spLocks noChangeArrowheads="1"/>
          </p:cNvSpPr>
          <p:nvPr/>
        </p:nvSpPr>
        <p:spPr bwMode="auto">
          <a:xfrm>
            <a:off x="4419283" y="1690942"/>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0" name="Oval 38"/>
          <p:cNvSpPr>
            <a:spLocks noChangeArrowheads="1"/>
          </p:cNvSpPr>
          <p:nvPr/>
        </p:nvSpPr>
        <p:spPr bwMode="auto">
          <a:xfrm>
            <a:off x="5714683" y="2625979"/>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1" name="Oval 39"/>
          <p:cNvSpPr>
            <a:spLocks noChangeArrowheads="1"/>
          </p:cNvSpPr>
          <p:nvPr/>
        </p:nvSpPr>
        <p:spPr bwMode="auto">
          <a:xfrm>
            <a:off x="6363970" y="3491167"/>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2" name="Oval 40"/>
          <p:cNvSpPr>
            <a:spLocks noChangeArrowheads="1"/>
          </p:cNvSpPr>
          <p:nvPr/>
        </p:nvSpPr>
        <p:spPr bwMode="auto">
          <a:xfrm>
            <a:off x="6867208" y="4859592"/>
            <a:ext cx="215900" cy="215900"/>
          </a:xfrm>
          <a:prstGeom prst="ellipse">
            <a:avLst/>
          </a:prstGeom>
          <a:gradFill rotWithShape="1">
            <a:gsLst>
              <a:gs pos="0">
                <a:srgbClr val="0099CC"/>
              </a:gs>
              <a:gs pos="100000">
                <a:srgbClr val="0099CC">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3" name="Oval 41"/>
          <p:cNvSpPr>
            <a:spLocks noChangeArrowheads="1"/>
          </p:cNvSpPr>
          <p:nvPr/>
        </p:nvSpPr>
        <p:spPr bwMode="auto">
          <a:xfrm>
            <a:off x="5643246" y="2564067"/>
            <a:ext cx="360363" cy="360362"/>
          </a:xfrm>
          <a:prstGeom prst="ellipse">
            <a:avLst/>
          </a:prstGeom>
          <a:noFill/>
          <a:ln w="19050" cmpd="sng">
            <a:solidFill>
              <a:srgbClr val="FF0000"/>
            </a:solidFill>
            <a:prstDash val="lgDash"/>
            <a:round/>
            <a:headEnd/>
            <a:tailEnd/>
          </a:ln>
          <a:effectLst/>
          <a:extLst>
            <a:ext uri="{909E8E84-426E-40DD-AFC4-6F175D3DCCD1}">
              <a14:hiddenFill xmlns:a14="http://schemas.microsoft.com/office/drawing/2010/main">
                <a:gradFill rotWithShape="1">
                  <a:gsLst>
                    <a:gs pos="0">
                      <a:srgbClr val="006699"/>
                    </a:gs>
                    <a:gs pos="100000">
                      <a:srgbClr val="006699">
                        <a:gamma/>
                        <a:tint val="0"/>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4" name="Oval 42"/>
          <p:cNvSpPr>
            <a:spLocks noChangeArrowheads="1"/>
          </p:cNvSpPr>
          <p:nvPr/>
        </p:nvSpPr>
        <p:spPr bwMode="auto">
          <a:xfrm>
            <a:off x="3771583" y="2051304"/>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Oval 43"/>
          <p:cNvSpPr>
            <a:spLocks noChangeArrowheads="1"/>
          </p:cNvSpPr>
          <p:nvPr/>
        </p:nvSpPr>
        <p:spPr bwMode="auto">
          <a:xfrm>
            <a:off x="5140008" y="2194179"/>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Oval 44"/>
          <p:cNvSpPr>
            <a:spLocks noChangeArrowheads="1"/>
          </p:cNvSpPr>
          <p:nvPr/>
        </p:nvSpPr>
        <p:spPr bwMode="auto">
          <a:xfrm>
            <a:off x="3987483" y="3059367"/>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Oval 45"/>
          <p:cNvSpPr>
            <a:spLocks noChangeArrowheads="1"/>
          </p:cNvSpPr>
          <p:nvPr/>
        </p:nvSpPr>
        <p:spPr bwMode="auto">
          <a:xfrm>
            <a:off x="5787708" y="3202242"/>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Oval 46"/>
          <p:cNvSpPr>
            <a:spLocks noChangeArrowheads="1"/>
          </p:cNvSpPr>
          <p:nvPr/>
        </p:nvSpPr>
        <p:spPr bwMode="auto">
          <a:xfrm>
            <a:off x="5498783" y="2699004"/>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Oval 47"/>
          <p:cNvSpPr>
            <a:spLocks noChangeArrowheads="1"/>
          </p:cNvSpPr>
          <p:nvPr/>
        </p:nvSpPr>
        <p:spPr bwMode="auto">
          <a:xfrm>
            <a:off x="5859145" y="3707067"/>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Oval 48"/>
          <p:cNvSpPr>
            <a:spLocks noChangeArrowheads="1"/>
          </p:cNvSpPr>
          <p:nvPr/>
        </p:nvSpPr>
        <p:spPr bwMode="auto">
          <a:xfrm>
            <a:off x="4851083" y="2699004"/>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Oval 49"/>
          <p:cNvSpPr>
            <a:spLocks noChangeArrowheads="1"/>
          </p:cNvSpPr>
          <p:nvPr/>
        </p:nvSpPr>
        <p:spPr bwMode="auto">
          <a:xfrm>
            <a:off x="5282883" y="3562604"/>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2" name="Oval 50"/>
          <p:cNvSpPr>
            <a:spLocks noChangeArrowheads="1"/>
          </p:cNvSpPr>
          <p:nvPr/>
        </p:nvSpPr>
        <p:spPr bwMode="auto">
          <a:xfrm>
            <a:off x="4922520" y="3202242"/>
            <a:ext cx="215900" cy="215900"/>
          </a:xfrm>
          <a:prstGeom prst="ellipse">
            <a:avLst/>
          </a:prstGeom>
          <a:gradFill rotWithShape="1">
            <a:gsLst>
              <a:gs pos="0">
                <a:srgbClr val="99CCFF"/>
              </a:gs>
              <a:gs pos="100000">
                <a:srgbClr val="99CCFF">
                  <a:gamma/>
                  <a:tint val="0"/>
                  <a:invGamma/>
                </a:srgbClr>
              </a:gs>
            </a:gsLst>
            <a:lin ang="5400000" scaled="1"/>
          </a:gradFill>
          <a:ln w="9525" cmpd="sng">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矩形 51"/>
          <p:cNvSpPr/>
          <p:nvPr/>
        </p:nvSpPr>
        <p:spPr>
          <a:xfrm>
            <a:off x="7639725" y="878985"/>
            <a:ext cx="3569890" cy="507831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DFKai-SB" panose="03000509000000000000" pitchFamily="65" charset="-120"/>
              </a:rPr>
              <a:t>每个寻优</a:t>
            </a:r>
            <a:r>
              <a:rPr lang="zh-CN" altLang="en-US" dirty="0">
                <a:latin typeface="宋体" panose="02010600030101010101" pitchFamily="2" charset="-122"/>
              </a:rPr>
              <a:t>的</a:t>
            </a:r>
            <a:r>
              <a:rPr lang="zh-CN" altLang="en-US" dirty="0">
                <a:latin typeface="DFKai-SB" panose="03000509000000000000" pitchFamily="65" charset="-120"/>
              </a:rPr>
              <a:t>问题解都被想像成一只鸟，称为</a:t>
            </a:r>
            <a:r>
              <a:rPr lang="zh-TW" altLang="en-US" dirty="0">
                <a:latin typeface="宋体" panose="02010600030101010101" pitchFamily="2" charset="-122"/>
              </a:rPr>
              <a:t>“</a:t>
            </a:r>
            <a:r>
              <a:rPr lang="zh-CN" altLang="en-US" dirty="0">
                <a:latin typeface="DFKai-SB" panose="03000509000000000000" pitchFamily="65" charset="-120"/>
              </a:rPr>
              <a:t>粒子</a:t>
            </a:r>
            <a:r>
              <a:rPr lang="zh-TW" altLang="en-US" dirty="0">
                <a:latin typeface="宋体" panose="02010600030101010101" pitchFamily="2" charset="-122"/>
              </a:rPr>
              <a:t>”</a:t>
            </a:r>
            <a:r>
              <a:rPr lang="zh-CN" altLang="en-US" dirty="0">
                <a:latin typeface="DFKai-SB" panose="03000509000000000000" pitchFamily="65" charset="-120"/>
              </a:rPr>
              <a:t>。所有粒子都在一个D维空间进行搜索。</a:t>
            </a:r>
          </a:p>
          <a:p>
            <a:pPr marL="285750" indent="-285750">
              <a:lnSpc>
                <a:spcPct val="150000"/>
              </a:lnSpc>
              <a:buFont typeface="Arial" panose="020B0604020202020204" pitchFamily="34" charset="0"/>
              <a:buChar char="•"/>
            </a:pPr>
            <a:r>
              <a:rPr lang="zh-CN" altLang="en-US" dirty="0">
                <a:latin typeface="DFKai-SB" panose="03000509000000000000" pitchFamily="65" charset="-120"/>
              </a:rPr>
              <a:t>所有的</a:t>
            </a:r>
            <a:r>
              <a:rPr lang="zh-CN" altLang="en-US" dirty="0">
                <a:latin typeface="宋体" panose="02010600030101010101" pitchFamily="2" charset="-122"/>
              </a:rPr>
              <a:t>粒子</a:t>
            </a:r>
            <a:r>
              <a:rPr lang="zh-CN" altLang="en-US" dirty="0">
                <a:latin typeface="DFKai-SB" panose="03000509000000000000" pitchFamily="65" charset="-120"/>
              </a:rPr>
              <a:t>都由一个</a:t>
            </a:r>
            <a:r>
              <a:rPr lang="en-US" altLang="zh-CN" dirty="0">
                <a:latin typeface="Times New Roman" panose="02020603050405020304" pitchFamily="18" charset="0"/>
                <a:ea typeface="DFKai-SB" panose="03000509000000000000" pitchFamily="65" charset="-120"/>
              </a:rPr>
              <a:t>fitness function</a:t>
            </a:r>
            <a:r>
              <a:rPr lang="en-US" altLang="zh-CN" dirty="0">
                <a:latin typeface="DFKai-SB" panose="03000509000000000000" pitchFamily="65" charset="-120"/>
                <a:ea typeface="DFKai-SB" panose="03000509000000000000" pitchFamily="65" charset="-120"/>
              </a:rPr>
              <a:t> </a:t>
            </a:r>
            <a:r>
              <a:rPr lang="zh-CN" altLang="en-US" dirty="0">
                <a:latin typeface="宋体" panose="02010600030101010101" pitchFamily="2" charset="-122"/>
              </a:rPr>
              <a:t>确定适应值</a:t>
            </a:r>
            <a:r>
              <a:rPr lang="zh-CN" altLang="en-US" dirty="0">
                <a:latin typeface="DFKai-SB" panose="03000509000000000000" pitchFamily="65" charset="-120"/>
              </a:rPr>
              <a:t>以判断目前的位置好坏。</a:t>
            </a:r>
          </a:p>
          <a:p>
            <a:pPr marL="285750" indent="-285750">
              <a:lnSpc>
                <a:spcPct val="150000"/>
              </a:lnSpc>
              <a:buFont typeface="Arial" panose="020B0604020202020204" pitchFamily="34" charset="0"/>
              <a:buChar char="•"/>
            </a:pPr>
            <a:r>
              <a:rPr lang="zh-CN" altLang="en-US" dirty="0">
                <a:latin typeface="DFKai-SB" panose="03000509000000000000" pitchFamily="65" charset="-120"/>
              </a:rPr>
              <a:t>每一个</a:t>
            </a:r>
            <a:r>
              <a:rPr lang="zh-CN" altLang="en-US" dirty="0">
                <a:latin typeface="宋体" panose="02010600030101010101" pitchFamily="2" charset="-122"/>
              </a:rPr>
              <a:t>粒子</a:t>
            </a:r>
            <a:r>
              <a:rPr lang="zh-CN" altLang="en-US" dirty="0">
                <a:latin typeface="DFKai-SB" panose="03000509000000000000" pitchFamily="65" charset="-120"/>
              </a:rPr>
              <a:t>必须赋予记忆功能，能记住所搜寻到的最佳位置。</a:t>
            </a:r>
          </a:p>
          <a:p>
            <a:pPr marL="285750" indent="-285750">
              <a:lnSpc>
                <a:spcPct val="150000"/>
              </a:lnSpc>
              <a:buFont typeface="Arial" panose="020B0604020202020204" pitchFamily="34" charset="0"/>
              <a:buChar char="•"/>
            </a:pPr>
            <a:r>
              <a:rPr lang="zh-CN" altLang="en-US" dirty="0">
                <a:latin typeface="DFKai-SB" panose="03000509000000000000" pitchFamily="65" charset="-120"/>
              </a:rPr>
              <a:t>每一个</a:t>
            </a:r>
            <a:r>
              <a:rPr lang="zh-CN" altLang="en-US" dirty="0">
                <a:latin typeface="宋体" panose="02010600030101010101" pitchFamily="2" charset="-122"/>
              </a:rPr>
              <a:t>粒子</a:t>
            </a:r>
            <a:r>
              <a:rPr lang="zh-CN" altLang="en-US" dirty="0">
                <a:latin typeface="DFKai-SB" panose="03000509000000000000" pitchFamily="65" charset="-120"/>
              </a:rPr>
              <a:t>还有</a:t>
            </a:r>
            <a:r>
              <a:rPr lang="zh-TW" altLang="en-US" dirty="0">
                <a:latin typeface="DFKai-SB" panose="03000509000000000000" pitchFamily="65" charset="-120"/>
              </a:rPr>
              <a:t>一</a:t>
            </a:r>
            <a:r>
              <a:rPr lang="zh-CN" altLang="en-US" dirty="0">
                <a:latin typeface="DFKai-SB" panose="03000509000000000000" pitchFamily="65" charset="-120"/>
              </a:rPr>
              <a:t>个速度以决定飞行的距离和方向</a:t>
            </a:r>
            <a:r>
              <a:rPr lang="zh-TW" altLang="en-US" dirty="0">
                <a:latin typeface="DFKai-SB" panose="03000509000000000000" pitchFamily="65" charset="-120"/>
                <a:ea typeface="DFKai-SB" panose="03000509000000000000" pitchFamily="65" charset="-120"/>
              </a:rPr>
              <a:t>。</a:t>
            </a:r>
            <a:r>
              <a:rPr lang="zh-CN" altLang="en-US" dirty="0"/>
              <a:t>这个速度根据它本身的飞行经验以及同伴的飞行经验进行动态调整。</a:t>
            </a:r>
          </a:p>
        </p:txBody>
      </p:sp>
      <p:sp>
        <p:nvSpPr>
          <p:cNvPr id="53" name="Rectangle 3"/>
          <p:cNvSpPr txBox="1">
            <a:spLocks noChangeArrowheads="1"/>
          </p:cNvSpPr>
          <p:nvPr/>
        </p:nvSpPr>
        <p:spPr>
          <a:xfrm>
            <a:off x="709295" y="688889"/>
            <a:ext cx="10515600" cy="5458506"/>
          </a:xfrm>
          <a:prstGeom prst="rect">
            <a:avLst/>
          </a:prstGeom>
          <a:ln w="12700">
            <a:solidFill>
              <a:schemeClr val="accent4"/>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t> </a:t>
            </a:r>
            <a:endParaRPr lang="zh-TW" altLang="en-US" sz="2400" dirty="0"/>
          </a:p>
        </p:txBody>
      </p:sp>
      <p:sp>
        <p:nvSpPr>
          <p:cNvPr id="54" name="标题 2"/>
          <p:cNvSpPr>
            <a:spLocks noGrp="1"/>
          </p:cNvSpPr>
          <p:nvPr>
            <p:ph type="title"/>
          </p:nvPr>
        </p:nvSpPr>
        <p:spPr>
          <a:xfrm>
            <a:off x="0" y="1"/>
            <a:ext cx="10515600" cy="522514"/>
          </a:xfrm>
        </p:spPr>
        <p:txBody>
          <a:bodyPr/>
          <a:lstStyle/>
          <a:p>
            <a:r>
              <a:rPr lang="zh-CN" altLang="en-US" dirty="0"/>
              <a:t>粒子群算法</a:t>
            </a:r>
          </a:p>
        </p:txBody>
      </p:sp>
    </p:spTree>
    <p:extLst>
      <p:ext uri="{BB962C8B-B14F-4D97-AF65-F5344CB8AC3E}">
        <p14:creationId xmlns:p14="http://schemas.microsoft.com/office/powerpoint/2010/main" val="21986104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path" presetSubtype="0" accel="50000" decel="50000" fill="hold" grpId="0" nodeType="withEffect">
                                  <p:stCondLst>
                                    <p:cond delay="0"/>
                                  </p:stCondLst>
                                  <p:childTnLst>
                                    <p:animMotion origin="layout" path="M 3.75E-6 -1.85185E-6 C -0.00105 0.00857 0.06002 0.01621 0.13698 0.01644 C 0.19791 0.01713 0.24791 0.01296 0.24895 0.00787 C 0.24895 0.00278 0.2 -0.00208 0.13802 -0.00231 C 0.1069 -0.00231 0.07903 -0.00185 0.05898 -1.85185E-6 C 0.03007 0.00232 0.01302 0.00602 0.01302 0.01065 C 0.01302 0.01296 0.0181 0.01528 0.02708 0.01759 C 0.04791 0.02199 0.08906 0.025 0.13593 0.02546 C 0.19101 0.02616 0.23593 0.02222 0.23593 0.01783 C 0.23698 0.01296 0.19205 0.0088 0.13698 0.0081 C 0.10898 0.0081 0.08398 0.0088 0.06497 0.01019 C 0.03997 0.01273 0.02395 0.01644 0.02395 0.02037 C 0.02395 0.02222 0.02903 0.02454 0.03698 0.02639 C 0.05612 0.03033 0.09205 0.03334 0.13502 0.0338 C 0.18502 0.03403 0.225 0.03056 0.225 0.02639 C 0.22604 0.02222 0.18593 0.01852 0.13593 0.01806 C 0.11093 0.01783 0.08802 0.01852 0.07096 0.01991 C 0.04791 0.02199 0.03502 0.025 0.03502 0.02894 C 0.03502 0.03056 0.03906 0.03264 0.04596 0.03426 C 0.06302 0.03773 0.09596 0.04051 0.13398 0.04097 C 0.17903 0.04097 0.21497 0.0382 0.21497 0.03426 C 0.21497 0.03056 0.18007 0.02709 0.13502 0.02685 C 0.11302 0.02685 0.09205 0.02755 0.07708 0.02847 C 0.05612 0.03033 0.04388 0.03334 0.0431 0.03634 C 0.0431 0.0382 0.04791 0.03982 0.05403 0.04121 C 0.06888 0.04468 0.09895 0.04722 0.13294 0.04722 C 0.17291 0.04746 0.20612 0.04514 0.20612 0.04167 C 0.2069 0.0382 0.17395 0.03496 0.13398 0.03472 C 0.11406 0.03472 0.09492 0.03496 0.0819 0.03634 C 0.06302 0.03773 0.05208 0.04051 0.05208 0.04329 C 0.05208 0.04514 0.05507 0.04653 0.06093 0.04792 C 0.075 0.05093 0.10104 0.05301 0.1319 0.05347 C 0.16888 0.05347 0.19791 0.05139 0.19791 0.04815 C 0.19895 0.04514 0.16992 0.04236 0.13294 0.0419 C 0.11497 0.0419 0.09895 0.04236 0.08698 0.04329 C 0.06992 0.04468 0.06002 0.04722 0.06002 0.05 C 0.06002 0.05139 0.06302 0.05232 0.0681 0.05371 C 0.08007 0.05648 0.10403 0.0581 0.1319 0.05857 C 0.16497 0.0588 0.19101 0.05671 0.19101 0.05371 C 0.19101 0.05139 0.16601 0.04861 0.13294 0.04861 C 0.11601 0.04815 0.10104 0.04884 0.08997 0.04954 C 0.075 0.05093 0.06601 0.05301 0.06601 0.05533 C 0.06601 0.05671 0.06888 0.05787 0.07395 0.0588 C 0.08502 0.06134 0.1069 0.06296 0.13112 0.0632 C 0.16093 0.06366 0.18502 0.06158 0.18502 0.05926 C 0.18502 0.05648 0.16093 0.0544 0.1319 0.05394 C 0.1181 0.05394 0.10403 0.0544 0.09388 0.05533 C 0.08007 0.05648 0.072 0.0581 0.072 0.06065 C 0.072 0.06158 0.075 0.06273 0.07903 0.06366 C 0.08906 0.06574 0.10794 0.06736 0.13112 0.06736 C 0.1569 0.06783 0.17903 0.06597 0.17903 0.06366 C 0.17903 0.06158 0.15794 0.05949 0.13112 0.05949 C 0.11888 0.05926 0.10612 0.05949 0.097 0.06019 C 0.08502 0.06158 0.07799 0.0632 0.07799 0.06505 C 0.07799 0.06597 0.08007 0.06713 0.08398 0.06783 C 0.0931 0.06991 0.11002 0.0713 0.13112 0.07153 C 0.15507 0.07153 0.17395 0.06991 0.17395 0.06806 C 0.17395 0.06597 0.15507 0.06389 0.13112 0.06389 C 0.11888 0.06389 0.10794 0.06435 0.10104 0.06505 C 0.08906 0.06574 0.08294 0.06736 0.08294 0.06921 C 0.08294 0.06991 0.08502 0.07107 0.08802 0.07153 C 0.09596 0.07384 0.11198 0.07477 0.13007 0.07523 C 0.15208 0.07523 0.16888 0.07384 0.16888 0.07199 C 0.16888 0.06991 0.15208 0.06852 0.13112 0.06806 C 0.11992 0.06806 0.11002 0.06852 0.10299 0.06921 C 0.0931 0.06991 0.08698 0.0713 0.08698 0.07292 C 0.08698 0.07384 0.08906 0.07431 0.09205 0.07523 " pathEditMode="relative" rAng="0" ptsTypes="AAAAAAAAAAAAAAAAAAAAAAAAAAAAAAAAAAAAAAAAAAAAAAAAAAAAAAAAAAAAAAAAAAA">
                                      <p:cBhvr>
                                        <p:cTn id="6" dur="5000" fill="hold"/>
                                        <p:tgtEl>
                                          <p:spTgt spid="18434"/>
                                        </p:tgtEl>
                                        <p:attrNameLst>
                                          <p:attrName>ppt_x,ppt_y</p:attrName>
                                        </p:attrNameLst>
                                      </p:cBhvr>
                                      <p:rCtr x="12435" y="3634"/>
                                    </p:animMotion>
                                  </p:childTnLst>
                                </p:cTn>
                              </p:par>
                              <p:par>
                                <p:cTn id="7" presetID="52" presetClass="path" presetSubtype="0" accel="50000" decel="50000" fill="hold" grpId="0" nodeType="withEffect">
                                  <p:stCondLst>
                                    <p:cond delay="0"/>
                                  </p:stCondLst>
                                  <p:childTnLst>
                                    <p:animMotion origin="layout" path="M 3.75E-6 -0.00718 C -0.00105 -0.01297 0.06002 -0.01829 0.13698 -0.01852 C 0.19791 -0.01899 0.24791 -0.01621 0.24895 -0.0125 C 0.24895 -0.00903 0.2 -0.00579 0.13802 -0.00556 C 0.1069 -0.00556 0.07903 -0.00602 0.05898 -0.00718 C 0.03007 -0.0088 0.01302 -0.01135 0.01302 -0.01459 C 0.01302 -0.01621 0.0181 -0.0176 0.02708 -0.01922 C 0.04791 -0.02223 0.08906 -0.02431 0.13593 -0.02454 C 0.19101 -0.025 0.23593 -0.02223 0.23593 -0.01945 C 0.23698 -0.01621 0.19205 -0.0132 0.13698 -0.01274 C 0.10898 -0.01274 0.08398 -0.0132 0.06497 -0.01412 C 0.03997 -0.01574 0.02395 -0.01852 0.02395 -0.02107 C 0.02395 -0.02223 0.02903 -0.02385 0.03698 -0.02524 C 0.05612 -0.02778 0.09205 -0.02986 0.13502 -0.0301 C 0.18502 -0.03033 0.225 -0.02801 0.225 -0.02524 C 0.22604 -0.02223 0.18593 -0.01991 0.13593 -0.01945 C 0.11093 -0.01945 0.08802 -0.01991 0.07096 -0.02084 C 0.04791 -0.02223 0.03502 -0.02431 0.03502 -0.02686 C 0.03502 -0.02801 0.03906 -0.0294 0.04596 -0.03056 C 0.06302 -0.03287 0.09596 -0.03473 0.13398 -0.03496 C 0.17903 -0.03496 0.21497 -0.03311 0.21497 -0.03056 C 0.21497 -0.02801 0.18007 -0.0257 0.13502 -0.02547 C 0.11302 -0.02547 0.09205 -0.02593 0.07708 -0.02662 C 0.05612 -0.02778 0.04388 -0.02986 0.0431 -0.03195 C 0.0431 -0.03311 0.04791 -0.03426 0.05403 -0.03519 C 0.06888 -0.0375 0.09895 -0.03912 0.13294 -0.03912 C 0.17291 -0.03936 0.20612 -0.03774 0.20612 -0.03542 C 0.2069 -0.03311 0.17395 -0.03102 0.13398 -0.03079 C 0.11406 -0.03079 0.09492 -0.03102 0.0819 -0.03195 C 0.06302 -0.03287 0.05208 -0.03473 0.05208 -0.03658 C 0.05208 -0.03774 0.05507 -0.03866 0.06093 -0.03959 C 0.075 -0.04167 0.10104 -0.04306 0.1319 -0.04329 C 0.16888 -0.04329 0.19791 -0.0419 0.19791 -0.03982 C 0.19895 -0.03774 0.16992 -0.03588 0.13294 -0.03565 C 0.11497 -0.03565 0.09895 -0.03588 0.08698 -0.03658 C 0.06992 -0.0375 0.06002 -0.03912 0.06002 -0.04098 C 0.06002 -0.0419 0.06302 -0.0426 0.0681 -0.04352 C 0.08007 -0.04537 0.10403 -0.04653 0.1319 -0.04676 C 0.16497 -0.04699 0.19101 -0.04561 0.19101 -0.04352 C 0.19101 -0.0419 0.16601 -0.04005 0.13294 -0.04005 C 0.11601 -0.03982 0.10104 -0.04028 0.08997 -0.04074 C 0.075 -0.04167 0.06601 -0.04306 0.06601 -0.04468 C 0.06601 -0.04561 0.06888 -0.0463 0.07395 -0.04699 C 0.08502 -0.04861 0.1069 -0.04977 0.13112 -0.05 C 0.16093 -0.05024 0.18502 -0.04885 0.18502 -0.04723 C 0.18502 -0.04537 0.16093 -0.04399 0.1319 -0.04375 C 0.1181 -0.04375 0.10403 -0.04399 0.09388 -0.04468 C 0.08007 -0.04537 0.072 -0.04653 0.072 -0.04815 C 0.072 -0.04885 0.075 -0.04954 0.07903 -0.05024 C 0.08906 -0.05162 0.10794 -0.05278 0.13112 -0.05278 C 0.1569 -0.05301 0.17903 -0.05186 0.17903 -0.05024 C 0.17903 -0.04885 0.15794 -0.04746 0.13112 -0.04746 C 0.11888 -0.04723 0.10612 -0.04746 0.097 -0.04792 C 0.08502 -0.04885 0.07799 -0.05 0.07799 -0.05116 C 0.07799 -0.05186 0.08007 -0.05255 0.08398 -0.05301 C 0.0931 -0.0544 0.11002 -0.05533 0.13112 -0.05556 C 0.15507 -0.05556 0.17395 -0.0544 0.17395 -0.05324 C 0.17395 -0.05186 0.15507 -0.05047 0.13112 -0.05047 C 0.11888 -0.05047 0.10794 -0.0507 0.10104 -0.05116 C 0.08906 -0.05162 0.08294 -0.05278 0.08294 -0.05394 C 0.08294 -0.0544 0.08502 -0.0551 0.08802 -0.05556 C 0.09596 -0.05695 0.11198 -0.05764 0.13007 -0.05787 C 0.15208 -0.05787 0.16888 -0.05695 0.16888 -0.05579 C 0.16888 -0.0544 0.15208 -0.05348 0.13112 -0.05324 C 0.11992 -0.05324 0.11002 -0.05348 0.10299 -0.05394 C 0.0931 -0.0544 0.08698 -0.05533 0.08698 -0.05649 C 0.08698 -0.05695 0.08906 -0.05741 0.09205 -0.05787 " pathEditMode="relative" rAng="0" ptsTypes="AAAAAAAAAAAAAAAAAAAAAAAAAAAAAAAAAAAAAAAAAAAAAAAAAAAAAAAAAAAAAAAAAAA">
                                      <p:cBhvr>
                                        <p:cTn id="8" dur="5000" fill="hold"/>
                                        <p:tgtEl>
                                          <p:spTgt spid="18435"/>
                                        </p:tgtEl>
                                        <p:attrNameLst>
                                          <p:attrName>ppt_x,ppt_y</p:attrName>
                                        </p:attrNameLst>
                                      </p:cBhvr>
                                      <p:rCtr x="12435" y="-2454"/>
                                    </p:animMotion>
                                  </p:childTnLst>
                                </p:cTn>
                              </p:par>
                              <p:par>
                                <p:cTn id="9" presetID="53" presetClass="path" presetSubtype="0" accel="50000" decel="50000" fill="hold" grpId="0" nodeType="withEffect">
                                  <p:stCondLst>
                                    <p:cond delay="0"/>
                                  </p:stCondLst>
                                  <p:childTnLst>
                                    <p:animMotion origin="layout" path="M 2.5E-6 -1.85185E-6 C -0.06602 0.00162 -0.11498 0.00556 -0.11498 0.0088 C -0.11498 0.01181 -0.06706 0.01412 -0.003 0.01412 C 0.06094 0.01412 0.11497 0.01181 0.11497 0.0088 C 0.11497 0.00556 0.05898 0.00486 -0.00508 0.00695 C -0.0681 0.00949 -0.11498 0.01366 -0.11498 0.01644 C -0.11498 0.01968 -0.06602 0.02199 -0.003 0.02199 C 0.06094 0.02199 0.11497 0.01968 0.11497 0.01644 C 0.11497 0.01366 0.05898 0.01273 -0.00404 0.01482 C -0.0681 0.01713 -0.11498 0.02107 -0.11498 0.02431 C -0.11498 0.02755 -0.06602 0.02986 -0.00209 0.02986 C 0.06094 0.02986 0.11497 0.02755 0.11497 0.02431 C 0.11497 0.02153 0.05898 0.0206 -0.00404 0.02246 C -0.06706 0.02477 -0.11498 0.02917 -0.11498 0.03218 C -0.11498 0.03519 -0.06498 0.0375 -0.00209 0.0375 C 0.06302 0.0375 0.11497 0.03519 0.11497 0.03218 C 0.11497 0.02917 0.06002 0.02824 -0.003 0.03056 C -0.06602 0.03264 -0.11498 0.03681 -0.11498 0.03982 C -0.11498 0.04306 -0.06498 0.04514 -0.00104 0.04514 C 0.06302 0.04514 0.11497 0.04283 0.11497 0.03982 C 0.11497 0.03681 0.06002 0.03588 -0.003 0.0382 C -0.06602 0.04028 -0.11498 0.04468 -0.11498 0.04746 C -0.11498 0.05046 -0.06406 0.05278 -0.00104 0.05278 C 0.06302 0.05278 0.11497 0.05046 0.11497 0.04746 C 0.11497 0.04468 0.06094 0.04375 -0.003 0.04584 C -0.06602 0.04792 -0.11498 0.05232 -0.11498 0.05533 C -0.11498 0.0581 -0.06406 0.06088 2.5E-6 0.06088 C 0.06406 0.06088 0.11497 0.05834 0.11497 0.05533 C 0.11497 0.05232 0.06094 0.05162 -0.00209 0.05371 C -0.06498 0.05579 -0.11602 0.05996 -0.11498 0.06296 C -0.11406 0.06597 -0.06406 0.06829 2.5E-6 0.06829 C 0.06406 0.06829 0.11497 0.06574 0.11497 0.06273 C 0.11497 0.05996 0.06302 0.05926 2.5E-6 0.06158 " pathEditMode="relative" rAng="0" ptsTypes="AAAAAAAAAAAAAAAAAAAAAAAAAAAAAAAAA">
                                      <p:cBhvr>
                                        <p:cTn id="10" dur="5000" fill="hold"/>
                                        <p:tgtEl>
                                          <p:spTgt spid="18436"/>
                                        </p:tgtEl>
                                        <p:attrNameLst>
                                          <p:attrName>ppt_x,ppt_y</p:attrName>
                                        </p:attrNameLst>
                                      </p:cBhvr>
                                      <p:rCtr x="-13" y="3403"/>
                                    </p:animMotion>
                                  </p:childTnLst>
                                </p:cTn>
                              </p:par>
                              <p:par>
                                <p:cTn id="11" presetID="53" presetClass="path" presetSubtype="0" accel="50000" decel="50000" fill="hold" grpId="0" nodeType="withEffect">
                                  <p:stCondLst>
                                    <p:cond delay="0"/>
                                  </p:stCondLst>
                                  <p:childTnLst>
                                    <p:animMotion origin="layout" path="M 2.08333E-6 1.85185E-6 C -0.06602 -0.00185 -0.11498 -0.00602 -0.11498 -0.00949 C -0.11498 -0.01273 -0.06706 -0.01528 -0.003 -0.01528 C 0.06094 -0.01528 0.11497 -0.01273 0.11497 -0.00949 C 0.11497 -0.00602 0.05898 -0.00533 -0.00508 -0.00764 C -0.0681 -0.01042 -0.11498 -0.01482 -0.11498 -0.01783 C -0.11498 -0.0213 -0.06602 -0.02384 -0.003 -0.02384 C 0.06094 -0.02384 0.11497 -0.0213 0.11497 -0.01783 C 0.11497 -0.01482 0.05898 -0.01389 -0.00404 -0.01597 C -0.0681 -0.01852 -0.11498 -0.02292 -0.11498 -0.02639 C -0.11498 -0.02986 -0.06602 -0.03241 -0.00209 -0.03241 C 0.06094 -0.03241 0.11497 -0.02986 0.11497 -0.02639 C 0.11497 -0.02338 0.05898 -0.02222 -0.00404 -0.02431 C -0.06706 -0.02685 -0.11498 -0.03148 -0.11498 -0.03472 C -0.11498 -0.03796 -0.06498 -0.04051 -0.00209 -0.04051 C 0.06302 -0.04051 0.11497 -0.03796 0.11497 -0.03472 C 0.11497 -0.03148 0.06002 -0.03056 -0.003 -0.0331 C -0.06602 -0.03519 -0.11498 -0.03982 -0.11498 -0.04306 C -0.11498 -0.04653 -0.06498 -0.04884 -0.00104 -0.04884 C 0.06302 -0.04884 0.11497 -0.0463 0.11497 -0.04306 C 0.11497 -0.03982 0.06002 -0.03889 -0.003 -0.04121 C -0.06602 -0.04352 -0.11498 -0.04838 -0.11498 -0.05116 C -0.11498 -0.0544 -0.06406 -0.05695 -0.00104 -0.05695 C 0.06302 -0.05695 0.11497 -0.0544 0.11497 -0.05116 C 0.11497 -0.04838 0.06094 -0.04722 -0.003 -0.04954 C -0.06602 -0.05185 -0.11498 -0.05648 -0.11498 -0.05972 C -0.11498 -0.06273 -0.06406 -0.06574 2.08333E-6 -0.06574 C 0.06406 -0.06574 0.11497 -0.06296 0.11497 -0.05972 C 0.11497 -0.05648 0.06094 -0.05579 -0.00209 -0.0581 C -0.06498 -0.06019 -0.11602 -0.06482 -0.11498 -0.06806 C -0.11406 -0.0713 -0.06406 -0.07361 2.08333E-6 -0.07361 C 0.06406 -0.07361 0.11497 -0.07107 0.11497 -0.06783 C 0.11497 -0.06482 0.06302 -0.06389 2.08333E-6 -0.06644 " pathEditMode="relative" rAng="0" ptsTypes="AAAAAAAAAAAAAAAAAAAAAAAAAAAAAAAAA">
                                      <p:cBhvr>
                                        <p:cTn id="12" dur="5000" fill="hold"/>
                                        <p:tgtEl>
                                          <p:spTgt spid="18437"/>
                                        </p:tgtEl>
                                        <p:attrNameLst>
                                          <p:attrName>ppt_x,ppt_y</p:attrName>
                                        </p:attrNameLst>
                                      </p:cBhvr>
                                      <p:rCtr x="-13" y="-3681"/>
                                    </p:animMotion>
                                  </p:childTnLst>
                                </p:cTn>
                              </p:par>
                              <p:par>
                                <p:cTn id="13" presetID="46" presetClass="path" presetSubtype="0" accel="50000" decel="50000" fill="hold" grpId="0" nodeType="withEffect">
                                  <p:stCondLst>
                                    <p:cond delay="0"/>
                                  </p:stCondLst>
                                  <p:childTnLst>
                                    <p:animMotion origin="layout" path="M 4.375E-6 -2.96296E-6 C -0.00404 -0.08935 0.04596 -0.16666 0.11302 -0.17199 C 0.17695 -0.1787 0.23697 -0.11875 0.24101 -0.03194 C 0.24596 0.04792 0.20403 0.12269 0.14401 0.12801 C 0.08906 0.13195 0.03697 0.08264 0.03294 0.0081 C 0.02903 -0.05995 0.06406 -0.12407 0.11497 -0.1294 C 0.16197 -0.13333 0.20599 -0.0919 0.20898 -0.0294 C 0.21197 0.02662 0.18398 0.08102 0.14205 0.08403 C 0.10403 0.08797 0.06796 0.05602 0.06497 0.00533 C 0.06302 -0.04004 0.08398 -0.08402 0.11705 -0.08657 C 0.14596 -0.08935 0.175 -0.06527 0.17695 -0.02662 C 0.17903 0.00672 0.16406 0.03866 0.13997 0.04144 C 0.12005 0.04398 0.09895 0.0294 0.09804 0.00278 C 0.09596 -0.01875 0.10403 -0.04143 0.11901 -0.04398 C 0.13099 -0.04398 0.14296 -0.03865 0.14505 -0.02407 C 0.14596 -0.01458 0.14401 -0.00532 0.13802 -0.00139 C 0.13502 -2.96296E-6 0.13294 -2.96296E-6 0.12994 -0.00139 " pathEditMode="relative" rAng="0" ptsTypes="AAAAAAAAAAAAAAAAA">
                                      <p:cBhvr>
                                        <p:cTn id="14" dur="5000" fill="hold"/>
                                        <p:tgtEl>
                                          <p:spTgt spid="18438"/>
                                        </p:tgtEl>
                                        <p:attrNameLst>
                                          <p:attrName>ppt_x,ppt_y</p:attrName>
                                        </p:attrNameLst>
                                      </p:cBhvr>
                                      <p:rCtr x="12057" y="-2245"/>
                                    </p:animMotion>
                                  </p:childTnLst>
                                </p:cTn>
                              </p:par>
                              <p:par>
                                <p:cTn id="15" presetID="55" presetClass="path" presetSubtype="0" accel="50000" decel="50000" fill="hold" grpId="0" nodeType="withEffect">
                                  <p:stCondLst>
                                    <p:cond delay="0"/>
                                  </p:stCondLst>
                                  <p:childTnLst>
                                    <p:animMotion origin="layout" path="M 1.25E-6 3.7037E-7 C 0.00404 -0.08935 -0.04596 -0.16667 -0.11302 -0.17199 C -0.17695 -0.1787 -0.23698 -0.11875 -0.24102 -0.03194 C -0.24596 0.04792 -0.20404 0.12268 -0.14401 0.12801 C -0.08906 0.13194 -0.03698 0.08264 -0.03294 0.0081 C -0.02904 -0.05995 -0.06406 -0.12407 -0.11498 -0.1294 C -0.16198 -0.13333 -0.20599 -0.0919 -0.20899 -0.0294 C -0.21198 0.02662 -0.18399 0.08102 -0.14206 0.08403 C -0.10404 0.08796 -0.06797 0.05602 -0.06498 0.00532 C -0.06302 -0.04005 -0.08399 -0.08403 -0.11706 -0.08657 C -0.14596 -0.08935 -0.175 -0.06528 -0.17695 -0.02662 C -0.17904 0.00671 -0.16406 0.03866 -0.13998 0.04143 C -0.12005 0.04398 -0.09896 0.0294 -0.09805 0.00278 C -0.09596 -0.01875 -0.10404 -0.04144 -0.11901 -0.04398 C -0.13099 -0.04398 -0.14297 -0.03866 -0.14505 -0.02407 C -0.14596 -0.01458 -0.14401 -0.00532 -0.13802 -0.00139 C -0.13503 3.7037E-7 -0.13294 3.7037E-7 -0.12995 -0.00139 " pathEditMode="relative" rAng="0" ptsTypes="AAAAAAAAAAAAAAAAA">
                                      <p:cBhvr>
                                        <p:cTn id="16" dur="5000" fill="hold"/>
                                        <p:tgtEl>
                                          <p:spTgt spid="18439"/>
                                        </p:tgtEl>
                                        <p:attrNameLst>
                                          <p:attrName>ppt_x,ppt_y</p:attrName>
                                        </p:attrNameLst>
                                      </p:cBhvr>
                                      <p:rCtr x="-12070" y="-2245"/>
                                    </p:animMotion>
                                  </p:childTnLst>
                                </p:cTn>
                              </p:par>
                              <p:par>
                                <p:cTn id="17" presetID="52" presetClass="path" presetSubtype="0" repeatCount="2000" accel="50000" decel="50000" fill="hold" grpId="0" nodeType="withEffect">
                                  <p:stCondLst>
                                    <p:cond delay="0"/>
                                  </p:stCondLst>
                                  <p:childTnLst>
                                    <p:animMotion origin="layout" path="M 3.75E-6 -3.33333E-6 C -0.00105 0.00857 0.06002 0.01621 0.13698 0.01644 C 0.19791 0.01713 0.24791 0.01297 0.24895 0.00787 C 0.24895 0.00278 0.2 -0.00208 0.13802 -0.00231 C 0.1069 -0.00231 0.07903 -0.00185 0.05898 -3.33333E-6 C 0.03007 0.00232 0.01302 0.00602 0.01302 0.01065 C 0.01302 0.01297 0.0181 0.01528 0.02708 0.0176 C 0.04791 0.02199 0.08906 0.025 0.13593 0.02547 C 0.19101 0.02616 0.23593 0.02223 0.23593 0.01783 C 0.23698 0.01297 0.19205 0.0088 0.13698 0.00811 C 0.10898 0.00811 0.08398 0.0088 0.06497 0.01019 C 0.03997 0.01273 0.02395 0.01644 0.02395 0.02037 C 0.02395 0.02223 0.02903 0.02454 0.03698 0.02639 C 0.05612 0.03033 0.09205 0.03334 0.13502 0.0338 C 0.18502 0.03403 0.225 0.03056 0.225 0.02639 C 0.22604 0.02223 0.18593 0.01852 0.13593 0.01806 C 0.11093 0.01783 0.08802 0.01852 0.07096 0.01991 C 0.04791 0.02199 0.03502 0.025 0.03502 0.02894 C 0.03502 0.03056 0.03906 0.03264 0.04596 0.03426 C 0.06302 0.03773 0.09596 0.04051 0.13398 0.04098 C 0.17903 0.04098 0.21497 0.0382 0.21497 0.03426 C 0.21497 0.03056 0.18007 0.02709 0.13502 0.02686 C 0.11302 0.02686 0.09205 0.02755 0.07708 0.02848 C 0.05612 0.03033 0.04388 0.03334 0.0431 0.03635 C 0.0431 0.0382 0.04791 0.03982 0.05403 0.04121 C 0.06888 0.04468 0.09895 0.04723 0.13294 0.04723 C 0.17291 0.04746 0.20612 0.04514 0.20612 0.04167 C 0.2069 0.0382 0.17395 0.03496 0.13398 0.03473 C 0.11406 0.03473 0.09492 0.03496 0.0819 0.03635 C 0.06302 0.03773 0.05208 0.04051 0.05208 0.04329 C 0.05208 0.04514 0.05507 0.04653 0.06093 0.04792 C 0.075 0.05093 0.10104 0.05301 0.1319 0.05348 C 0.16888 0.05348 0.19791 0.05139 0.19791 0.04815 C 0.19895 0.04514 0.16992 0.04236 0.13294 0.0419 C 0.11497 0.0419 0.09895 0.04236 0.08698 0.04329 C 0.06992 0.04468 0.06002 0.04723 0.06002 0.05 C 0.06002 0.05139 0.06302 0.05232 0.0681 0.05371 C 0.08007 0.05648 0.10403 0.05811 0.1319 0.05857 C 0.16497 0.0588 0.19101 0.05672 0.19101 0.05371 C 0.19101 0.05139 0.16601 0.04861 0.13294 0.04861 C 0.11601 0.04815 0.10104 0.04885 0.08997 0.04954 C 0.075 0.05093 0.06601 0.05301 0.06601 0.05533 C 0.06601 0.05672 0.06888 0.05787 0.07395 0.0588 C 0.08502 0.06135 0.1069 0.06297 0.13112 0.0632 C 0.16093 0.06366 0.18502 0.06158 0.18502 0.05926 C 0.18502 0.05648 0.16093 0.0544 0.1319 0.05394 C 0.1181 0.05394 0.10403 0.0544 0.09388 0.05533 C 0.08007 0.05648 0.072 0.05811 0.072 0.06065 C 0.072 0.06158 0.075 0.06273 0.07903 0.06366 C 0.08906 0.06574 0.10794 0.06736 0.13112 0.06736 C 0.1569 0.06783 0.17903 0.06598 0.17903 0.06366 C 0.17903 0.06158 0.15794 0.05949 0.13112 0.05949 C 0.11888 0.05926 0.10612 0.05949 0.097 0.06019 C 0.08502 0.06158 0.07799 0.0632 0.07799 0.06505 C 0.07799 0.06598 0.08007 0.06713 0.08398 0.06783 C 0.0931 0.06991 0.11002 0.0713 0.13112 0.07153 C 0.15507 0.07153 0.17395 0.06991 0.17395 0.06806 C 0.17395 0.06598 0.15507 0.06389 0.13112 0.06389 C 0.11888 0.06389 0.10794 0.06436 0.10104 0.06505 C 0.08906 0.06574 0.08294 0.06736 0.08294 0.06922 C 0.08294 0.06991 0.08502 0.07107 0.08802 0.07153 C 0.09596 0.07385 0.11198 0.07477 0.13007 0.07523 C 0.15208 0.07523 0.16888 0.07385 0.16888 0.07199 C 0.16888 0.06991 0.15208 0.06852 0.13112 0.06806 C 0.11992 0.06806 0.11002 0.06852 0.10299 0.06922 C 0.0931 0.06991 0.08698 0.0713 0.08698 0.07292 C 0.08698 0.07385 0.08906 0.07431 0.09205 0.07523 " pathEditMode="relative" rAng="0" ptsTypes="AAAAAAAAAAAAAAAAAAAAAAAAAAAAAAAAAAAAAAAAAAAAAAAAAAAAAAAAAAAAAAAAAAA">
                                      <p:cBhvr>
                                        <p:cTn id="18" dur="2000" fill="hold"/>
                                        <p:tgtEl>
                                          <p:spTgt spid="18440"/>
                                        </p:tgtEl>
                                        <p:attrNameLst>
                                          <p:attrName>ppt_x,ppt_y</p:attrName>
                                        </p:attrNameLst>
                                      </p:cBhvr>
                                      <p:rCtr x="12435" y="3634"/>
                                    </p:animMotion>
                                  </p:childTnLst>
                                </p:cTn>
                              </p:par>
                              <p:par>
                                <p:cTn id="19" presetID="52" presetClass="path" presetSubtype="0" repeatCount="2000" accel="50000" decel="50000" fill="hold" grpId="0" nodeType="withEffect">
                                  <p:stCondLst>
                                    <p:cond delay="0"/>
                                  </p:stCondLst>
                                  <p:childTnLst>
                                    <p:animMotion origin="layout" path="M 3.75E-6 -0.00718 C -0.00105 -0.01297 0.06002 -0.01829 0.13698 -0.01852 C 0.19791 -0.01898 0.24791 -0.01621 0.24895 -0.0125 C 0.24895 -0.00903 0.2 -0.00579 0.13802 -0.00556 C 0.1069 -0.00556 0.07903 -0.00602 0.05898 -0.00718 C 0.03007 -0.0088 0.01302 -0.01134 0.01302 -0.01459 C 0.01302 -0.01621 0.0181 -0.01759 0.02708 -0.01922 C 0.04791 -0.02222 0.08906 -0.02431 0.13593 -0.02454 C 0.19101 -0.025 0.23593 -0.02222 0.23593 -0.01945 C 0.23698 -0.01621 0.19205 -0.0132 0.13698 -0.01273 C 0.10898 -0.01273 0.08398 -0.0132 0.06497 -0.01412 C 0.03997 -0.01574 0.02395 -0.01852 0.02395 -0.02107 C 0.02395 -0.02222 0.02903 -0.02384 0.03698 -0.02523 C 0.05612 -0.02778 0.09205 -0.02986 0.13502 -0.03009 C 0.18502 -0.03033 0.225 -0.02801 0.225 -0.02523 C 0.22604 -0.02222 0.18593 -0.01991 0.13593 -0.01945 C 0.11093 -0.01945 0.08802 -0.01991 0.07096 -0.02084 C 0.04791 -0.02222 0.03502 -0.02431 0.03502 -0.02685 C 0.03502 -0.02801 0.03906 -0.0294 0.04596 -0.03056 C 0.06302 -0.03287 0.09596 -0.03472 0.13398 -0.03496 C 0.17903 -0.03496 0.21497 -0.0331 0.21497 -0.03056 C 0.21497 -0.02801 0.18007 -0.0257 0.13502 -0.02547 C 0.11302 -0.02547 0.09205 -0.02593 0.07708 -0.02662 C 0.05612 -0.02778 0.04388 -0.02986 0.0431 -0.03195 C 0.0431 -0.0331 0.04791 -0.03426 0.05403 -0.03519 C 0.06888 -0.0375 0.09895 -0.03912 0.13294 -0.03912 C 0.17291 -0.03935 0.20612 -0.03773 0.20612 -0.03542 C 0.2069 -0.0331 0.17395 -0.03102 0.13398 -0.03079 C 0.11406 -0.03079 0.09492 -0.03102 0.0819 -0.03195 C 0.06302 -0.03287 0.05208 -0.03472 0.05208 -0.03658 C 0.05208 -0.03773 0.05507 -0.03866 0.06093 -0.03959 C 0.075 -0.04167 0.10104 -0.04306 0.1319 -0.04329 C 0.16888 -0.04329 0.19791 -0.0419 0.19791 -0.03982 C 0.19895 -0.03773 0.16992 -0.03588 0.13294 -0.03565 C 0.11497 -0.03565 0.09895 -0.03588 0.08698 -0.03658 C 0.06992 -0.0375 0.06002 -0.03912 0.06002 -0.04097 C 0.06002 -0.0419 0.06302 -0.04259 0.0681 -0.04352 C 0.08007 -0.04537 0.10403 -0.04653 0.1319 -0.04676 C 0.16497 -0.04699 0.19101 -0.0456 0.19101 -0.04352 C 0.19101 -0.0419 0.16601 -0.04005 0.13294 -0.04005 C 0.11601 -0.03982 0.10104 -0.04028 0.08997 -0.04074 C 0.075 -0.04167 0.06601 -0.04306 0.06601 -0.04468 C 0.06601 -0.0456 0.06888 -0.0463 0.07395 -0.04699 C 0.08502 -0.04861 0.1069 -0.04977 0.13112 -0.05 C 0.16093 -0.05023 0.18502 -0.04884 0.18502 -0.04722 C 0.18502 -0.04537 0.16093 -0.04398 0.1319 -0.04375 C 0.1181 -0.04375 0.10403 -0.04398 0.09388 -0.04468 C 0.08007 -0.04537 0.072 -0.04653 0.072 -0.04815 C 0.072 -0.04884 0.075 -0.04954 0.07903 -0.05023 C 0.08906 -0.05162 0.10794 -0.05278 0.13112 -0.05278 C 0.1569 -0.05301 0.17903 -0.05185 0.17903 -0.05023 C 0.17903 -0.04884 0.15794 -0.04746 0.13112 -0.04746 C 0.11888 -0.04722 0.10612 -0.04746 0.097 -0.04792 C 0.08502 -0.04884 0.07799 -0.05 0.07799 -0.05116 C 0.07799 -0.05185 0.08007 -0.05255 0.08398 -0.05301 C 0.0931 -0.0544 0.11002 -0.05533 0.13112 -0.05556 C 0.15507 -0.05556 0.17395 -0.0544 0.17395 -0.05324 C 0.17395 -0.05185 0.15507 -0.05047 0.13112 -0.05047 C 0.11888 -0.05047 0.10794 -0.0507 0.10104 -0.05116 C 0.08906 -0.05162 0.08294 -0.05278 0.08294 -0.05394 C 0.08294 -0.0544 0.08502 -0.05509 0.08802 -0.05556 C 0.09596 -0.05695 0.11198 -0.05764 0.13007 -0.05787 C 0.15208 -0.05787 0.16888 -0.05695 0.16888 -0.05579 C 0.16888 -0.0544 0.15208 -0.05347 0.13112 -0.05324 C 0.11992 -0.05324 0.11002 -0.05347 0.10299 -0.05394 C 0.0931 -0.0544 0.08698 -0.05533 0.08698 -0.05648 C 0.08698 -0.05695 0.08906 -0.05741 0.09205 -0.05787 " pathEditMode="relative" rAng="0" ptsTypes="AAAAAAAAAAAAAAAAAAAAAAAAAAAAAAAAAAAAAAAAAAAAAAAAAAAAAAAAAAAAAAAAAAA">
                                      <p:cBhvr>
                                        <p:cTn id="20" dur="2000" fill="hold"/>
                                        <p:tgtEl>
                                          <p:spTgt spid="18441"/>
                                        </p:tgtEl>
                                        <p:attrNameLst>
                                          <p:attrName>ppt_x,ppt_y</p:attrName>
                                        </p:attrNameLst>
                                      </p:cBhvr>
                                      <p:rCtr x="12435" y="-2454"/>
                                    </p:animMotion>
                                  </p:childTnLst>
                                </p:cTn>
                              </p:par>
                              <p:par>
                                <p:cTn id="21" presetID="53" presetClass="path" presetSubtype="0" repeatCount="2000" accel="50000" decel="50000" fill="hold" grpId="0" nodeType="withEffect">
                                  <p:stCondLst>
                                    <p:cond delay="0"/>
                                  </p:stCondLst>
                                  <p:childTnLst>
                                    <p:animMotion origin="layout" path="M 2.5E-6 -3.33333E-6 C -0.06602 0.00162 -0.11498 0.00556 -0.11498 0.0088 C -0.11498 0.01181 -0.06706 0.01412 -0.003 0.01412 C 0.06094 0.01412 0.11497 0.01181 0.11497 0.0088 C 0.11497 0.00556 0.05898 0.00486 -0.00508 0.00695 C -0.0681 0.00949 -0.11498 0.01366 -0.11498 0.01644 C -0.11498 0.01968 -0.06602 0.02199 -0.003 0.02199 C 0.06094 0.02199 0.11497 0.01968 0.11497 0.01644 C 0.11497 0.01366 0.05898 0.01273 -0.00404 0.01482 C -0.0681 0.01713 -0.11498 0.02107 -0.11498 0.02431 C -0.11498 0.02755 -0.06602 0.02986 -0.00209 0.02986 C 0.06094 0.02986 0.11497 0.02755 0.11497 0.02431 C 0.11497 0.02153 0.05898 0.02061 -0.00404 0.02246 C -0.06706 0.02477 -0.11498 0.02917 -0.11498 0.03218 C -0.11498 0.03519 -0.06498 0.0375 -0.00209 0.0375 C 0.06302 0.0375 0.11497 0.03519 0.11497 0.03218 C 0.11497 0.02917 0.06002 0.02824 -0.003 0.03056 C -0.06602 0.03264 -0.11498 0.03681 -0.11498 0.03982 C -0.11498 0.04306 -0.06498 0.04514 -0.00104 0.04514 C 0.06302 0.04514 0.11497 0.04283 0.11497 0.03982 C 0.11497 0.03681 0.06002 0.03588 -0.003 0.0382 C -0.06602 0.04028 -0.11498 0.04468 -0.11498 0.04746 C -0.11498 0.05047 -0.06406 0.05278 -0.00104 0.05278 C 0.06302 0.05278 0.11497 0.05047 0.11497 0.04746 C 0.11497 0.04468 0.06094 0.04375 -0.003 0.04584 C -0.06602 0.04792 -0.11498 0.05232 -0.11498 0.05533 C -0.11498 0.05811 -0.06406 0.06088 2.5E-6 0.06088 C 0.06406 0.06088 0.11497 0.05834 0.11497 0.05533 C 0.11497 0.05232 0.06094 0.05162 -0.00209 0.05371 C -0.06498 0.05579 -0.11602 0.05996 -0.11498 0.06297 C -0.11406 0.06598 -0.06406 0.06829 2.5E-6 0.06829 C 0.06406 0.06829 0.11497 0.06574 0.11497 0.06273 C 0.11497 0.05996 0.06302 0.05926 2.5E-6 0.06158 " pathEditMode="relative" rAng="0" ptsTypes="AAAAAAAAAAAAAAAAAAAAAAAAAAAAAAAAA">
                                      <p:cBhvr>
                                        <p:cTn id="22" dur="2000" fill="hold"/>
                                        <p:tgtEl>
                                          <p:spTgt spid="18442"/>
                                        </p:tgtEl>
                                        <p:attrNameLst>
                                          <p:attrName>ppt_x,ppt_y</p:attrName>
                                        </p:attrNameLst>
                                      </p:cBhvr>
                                      <p:rCtr x="-13" y="3403"/>
                                    </p:animMotion>
                                  </p:childTnLst>
                                </p:cTn>
                              </p:par>
                              <p:par>
                                <p:cTn id="23" presetID="53" presetClass="path" presetSubtype="0" repeatCount="2000" accel="50000" decel="50000" fill="hold" grpId="0" nodeType="withEffect">
                                  <p:stCondLst>
                                    <p:cond delay="0"/>
                                  </p:stCondLst>
                                  <p:childTnLst>
                                    <p:animMotion origin="layout" path="M 2.08333E-6 3.7037E-7 C -0.06602 -0.00185 -0.11498 -0.00602 -0.11498 -0.00949 C -0.11498 -0.01273 -0.06706 -0.01528 -0.003 -0.01528 C 0.06094 -0.01528 0.11497 -0.01273 0.11497 -0.00949 C 0.11497 -0.00602 0.05898 -0.00532 -0.00508 -0.00764 C -0.0681 -0.01042 -0.11498 -0.01482 -0.11498 -0.01782 C -0.11498 -0.0213 -0.06602 -0.02384 -0.003 -0.02384 C 0.06094 -0.02384 0.11497 -0.0213 0.11497 -0.01782 C 0.11497 -0.01482 0.05898 -0.01389 -0.00404 -0.01597 C -0.0681 -0.01852 -0.11498 -0.02292 -0.11498 -0.02639 C -0.11498 -0.02986 -0.06602 -0.03241 -0.00209 -0.03241 C 0.06094 -0.03241 0.11497 -0.02986 0.11497 -0.02639 C 0.11497 -0.02338 0.05898 -0.02222 -0.00404 -0.02431 C -0.06706 -0.02685 -0.11498 -0.03148 -0.11498 -0.03472 C -0.11498 -0.03796 -0.06498 -0.04051 -0.00209 -0.04051 C 0.06302 -0.04051 0.11497 -0.03796 0.11497 -0.03472 C 0.11497 -0.03148 0.06002 -0.03056 -0.003 -0.0331 C -0.06602 -0.03519 -0.11498 -0.03982 -0.11498 -0.04306 C -0.11498 -0.04653 -0.06498 -0.04884 -0.00104 -0.04884 C 0.06302 -0.04884 0.11497 -0.0463 0.11497 -0.04306 C 0.11497 -0.03982 0.06002 -0.03889 -0.003 -0.0412 C -0.06602 -0.04352 -0.11498 -0.04838 -0.11498 -0.05116 C -0.11498 -0.0544 -0.06406 -0.05694 -0.00104 -0.05694 C 0.06302 -0.05694 0.11497 -0.0544 0.11497 -0.05116 C 0.11497 -0.04838 0.06094 -0.04722 -0.003 -0.04954 C -0.06602 -0.05185 -0.11498 -0.05648 -0.11498 -0.05972 C -0.11498 -0.06273 -0.06406 -0.06574 2.08333E-6 -0.06574 C 0.06406 -0.06574 0.11497 -0.06296 0.11497 -0.05972 C 0.11497 -0.05648 0.06094 -0.05579 -0.00209 -0.0581 C -0.06498 -0.06019 -0.11602 -0.06482 -0.11498 -0.06806 C -0.11406 -0.0713 -0.06406 -0.07361 2.08333E-6 -0.07361 C 0.06406 -0.07361 0.11497 -0.07107 0.11497 -0.06782 C 0.11497 -0.06482 0.06302 -0.06389 2.08333E-6 -0.06644 " pathEditMode="relative" rAng="0" ptsTypes="AAAAAAAAAAAAAAAAAAAAAAAAAAAAAAAAA">
                                      <p:cBhvr>
                                        <p:cTn id="24" dur="2000" fill="hold"/>
                                        <p:tgtEl>
                                          <p:spTgt spid="18443"/>
                                        </p:tgtEl>
                                        <p:attrNameLst>
                                          <p:attrName>ppt_x,ppt_y</p:attrName>
                                        </p:attrNameLst>
                                      </p:cBhvr>
                                      <p:rCtr x="-13" y="-3681"/>
                                    </p:animMotion>
                                  </p:childTnLst>
                                </p:cTn>
                              </p:par>
                              <p:par>
                                <p:cTn id="25" presetID="46" presetClass="path" presetSubtype="0" repeatCount="2000" accel="50000" decel="50000" fill="hold" grpId="0" nodeType="withEffect">
                                  <p:stCondLst>
                                    <p:cond delay="0"/>
                                  </p:stCondLst>
                                  <p:childTnLst>
                                    <p:animMotion origin="layout" path="M 4.375E-6 -4.44444E-6 C -0.00404 -0.08935 0.04596 -0.16666 0.11302 -0.17199 C 0.17695 -0.1787 0.23697 -0.11875 0.24101 -0.03194 C 0.24596 0.04792 0.20403 0.12269 0.14401 0.12801 C 0.08906 0.13195 0.03697 0.08264 0.03294 0.00811 C 0.02903 -0.05995 0.06406 -0.12407 0.11497 -0.12939 C 0.16197 -0.13333 0.20599 -0.09189 0.20898 -0.02939 C 0.21197 0.02662 0.18398 0.08102 0.14205 0.08403 C 0.10403 0.08797 0.06796 0.05602 0.06497 0.00533 C 0.06302 -0.04004 0.08398 -0.08402 0.11705 -0.08657 C 0.14596 -0.08935 0.175 -0.06527 0.17695 -0.02662 C 0.17903 0.00672 0.16406 0.03866 0.13997 0.04144 C 0.12005 0.04399 0.09895 0.0294 0.09804 0.00278 C 0.09596 -0.01875 0.10403 -0.04143 0.11901 -0.04398 C 0.13099 -0.04398 0.14296 -0.03865 0.14505 -0.02407 C 0.14596 -0.01458 0.14401 -0.00532 0.13802 -0.00138 C 0.13502 -4.44444E-6 0.13294 -4.44444E-6 0.12994 -0.00138 " pathEditMode="relative" rAng="0" ptsTypes="AAAAAAAAAAAAAAAAA">
                                      <p:cBhvr>
                                        <p:cTn id="26" dur="2000" fill="hold"/>
                                        <p:tgtEl>
                                          <p:spTgt spid="18444"/>
                                        </p:tgtEl>
                                        <p:attrNameLst>
                                          <p:attrName>ppt_x,ppt_y</p:attrName>
                                        </p:attrNameLst>
                                      </p:cBhvr>
                                      <p:rCtr x="12057" y="-2245"/>
                                    </p:animMotion>
                                  </p:childTnLst>
                                </p:cTn>
                              </p:par>
                              <p:par>
                                <p:cTn id="27" presetID="55" presetClass="path" presetSubtype="0" repeatCount="2000" accel="50000" decel="50000" fill="hold" grpId="0" nodeType="withEffect">
                                  <p:stCondLst>
                                    <p:cond delay="0"/>
                                  </p:stCondLst>
                                  <p:childTnLst>
                                    <p:animMotion origin="layout" path="M 1.25E-6 -1.11111E-6 C 0.00404 -0.08935 -0.04596 -0.16667 -0.11302 -0.17199 C -0.17695 -0.1787 -0.23698 -0.11875 -0.24102 -0.03194 C -0.24596 0.04792 -0.20404 0.12269 -0.14401 0.12801 C -0.08906 0.13195 -0.03698 0.08264 -0.03294 0.0081 C -0.02904 -0.05995 -0.06406 -0.12407 -0.11498 -0.1294 C -0.16198 -0.13333 -0.20599 -0.0919 -0.20899 -0.0294 C -0.21198 0.02662 -0.18399 0.08125 -0.14206 0.08403 C -0.10404 0.08796 -0.06797 0.05602 -0.06498 0.00533 C -0.06302 -0.04005 -0.08399 -0.08403 -0.11706 -0.08657 C -0.14596 -0.08935 -0.175 -0.06528 -0.17695 -0.02662 C -0.17904 0.00671 -0.16406 0.03866 -0.13998 0.04144 C -0.12005 0.04398 -0.09896 0.0294 -0.09805 0.00278 C -0.09596 -0.01875 -0.10404 -0.04143 -0.11901 -0.04398 C -0.13099 -0.04398 -0.14297 -0.03866 -0.14505 -0.02407 C -0.14596 -0.01458 -0.14401 -0.00532 -0.13802 -0.00139 C -0.13503 -1.11111E-6 -0.13294 -1.11111E-6 -0.12995 -0.00139 " pathEditMode="relative" rAng="0" ptsTypes="AAAAAAAAAAAAAAAAA">
                                      <p:cBhvr>
                                        <p:cTn id="28" dur="2000" fill="hold"/>
                                        <p:tgtEl>
                                          <p:spTgt spid="18445"/>
                                        </p:tgtEl>
                                        <p:attrNameLst>
                                          <p:attrName>ppt_x,ppt_y</p:attrName>
                                        </p:attrNameLst>
                                      </p:cBhvr>
                                      <p:rCtr x="-12070" y="-2245"/>
                                    </p:animMotion>
                                  </p:childTnLst>
                                </p:cTn>
                              </p:par>
                              <p:par>
                                <p:cTn id="29" presetID="52" presetClass="path" presetSubtype="0" repeatCount="2000" accel="50000" decel="50000" fill="hold" grpId="0" nodeType="withEffect">
                                  <p:stCondLst>
                                    <p:cond delay="0"/>
                                  </p:stCondLst>
                                  <p:childTnLst>
                                    <p:animMotion origin="layout" path="M -4.58333E-6 4.81481E-6 C -0.00104 0.00856 0.06003 0.0162 0.13698 0.01643 C 0.19792 0.01712 0.24792 0.01296 0.24896 0.00787 C 0.24896 0.00277 0.2 -0.00209 0.13803 -0.00232 C 0.10691 -0.00232 0.07904 -0.00186 0.05899 4.81481E-6 C 0.03008 0.00231 0.01303 0.00601 0.01303 0.01064 C 0.01303 0.01296 0.0181 0.01527 0.02709 0.01759 C 0.04792 0.02199 0.08907 0.025 0.13594 0.02546 C 0.19102 0.02615 0.23594 0.02222 0.23594 0.01782 C 0.23698 0.01296 0.19206 0.00879 0.13698 0.0081 C 0.10899 0.0081 0.08399 0.00879 0.06498 0.01018 C 0.03998 0.01273 0.02396 0.01643 0.02396 0.02037 C 0.02396 0.02222 0.02904 0.02453 0.03698 0.02638 C 0.05612 0.03032 0.09206 0.03333 0.13503 0.03379 C 0.18503 0.03402 0.225 0.03055 0.225 0.02638 C 0.22605 0.02222 0.18594 0.01851 0.13594 0.01805 C 0.11094 0.01782 0.08803 0.01851 0.07097 0.0199 C 0.04792 0.02199 0.03503 0.025 0.03503 0.02893 C 0.03503 0.03055 0.03907 0.03263 0.04597 0.03425 C 0.06303 0.03773 0.09597 0.0405 0.13399 0.04097 C 0.17904 0.04097 0.21498 0.03819 0.21498 0.03425 C 0.21498 0.03055 0.18008 0.02708 0.13503 0.02685 C 0.11303 0.02685 0.09206 0.02754 0.07709 0.02847 C 0.05612 0.03032 0.04388 0.03333 0.0431 0.03634 C 0.0431 0.03819 0.04792 0.03981 0.05404 0.0412 C 0.06888 0.04467 0.09896 0.04722 0.13295 0.04722 C 0.17292 0.04745 0.20612 0.04513 0.20612 0.04166 C 0.20691 0.03819 0.17396 0.03495 0.13399 0.03472 C 0.11407 0.03472 0.09493 0.03495 0.08191 0.03634 C 0.06303 0.03773 0.05209 0.0405 0.05209 0.04328 C 0.05209 0.04513 0.05508 0.04652 0.06094 0.04791 C 0.075 0.05092 0.10105 0.053 0.13191 0.05347 C 0.16888 0.05347 0.19792 0.05138 0.19792 0.04814 C 0.19896 0.04513 0.16993 0.04236 0.13295 0.04189 C 0.11498 0.04189 0.09896 0.04236 0.08698 0.04328 C 0.06993 0.04467 0.06003 0.04722 0.06003 0.05 C 0.06003 0.05138 0.06303 0.05231 0.0681 0.0537 C 0.08008 0.05648 0.10404 0.0581 0.13191 0.05856 C 0.16498 0.05879 0.19102 0.05671 0.19102 0.0537 C 0.19102 0.05138 0.16602 0.04861 0.13295 0.04861 C 0.11602 0.04814 0.10105 0.04884 0.08998 0.04953 C 0.075 0.05092 0.06602 0.053 0.06602 0.05532 C 0.06602 0.05671 0.06888 0.05787 0.07396 0.05879 C 0.08503 0.06134 0.10691 0.06296 0.13112 0.06319 C 0.16094 0.06365 0.18503 0.06157 0.18503 0.05925 C 0.18503 0.05648 0.16094 0.05439 0.13191 0.05393 C 0.1181 0.05393 0.10404 0.05439 0.09388 0.05532 C 0.08008 0.05648 0.07201 0.0581 0.07201 0.06064 C 0.07201 0.06157 0.075 0.06273 0.07904 0.06365 C 0.08907 0.06574 0.10795 0.06736 0.13112 0.06736 C 0.15691 0.06782 0.17904 0.06597 0.17904 0.06365 C 0.17904 0.06157 0.15795 0.05949 0.13112 0.05949 C 0.11888 0.05925 0.10612 0.05949 0.09701 0.06018 C 0.08503 0.06157 0.078 0.06319 0.078 0.06504 C 0.078 0.06597 0.08008 0.06712 0.08399 0.06782 C 0.0931 0.0699 0.11003 0.07129 0.13112 0.07152 C 0.15508 0.07152 0.17396 0.0699 0.17396 0.06805 C 0.17396 0.06597 0.15508 0.06388 0.13112 0.06388 C 0.11888 0.06388 0.10795 0.06435 0.10105 0.06504 C 0.08907 0.06574 0.08295 0.06736 0.08295 0.06921 C 0.08295 0.0699 0.08503 0.07106 0.08803 0.07152 C 0.09597 0.07384 0.11198 0.07476 0.13008 0.07523 C 0.15209 0.07523 0.16888 0.07384 0.16888 0.07199 C 0.16888 0.0699 0.15209 0.06851 0.13112 0.06805 C 0.11993 0.06805 0.11003 0.06851 0.103 0.06921 C 0.0931 0.0699 0.08698 0.07129 0.08698 0.07291 C 0.08698 0.07384 0.08907 0.0743 0.09206 0.07523 " pathEditMode="relative" rAng="0" ptsTypes="AAAAAAAAAAAAAAAAAAAAAAAAAAAAAAAAAAAAAAAAAAAAAAAAAAAAAAAAAAAAAAAAAAA">
                                      <p:cBhvr>
                                        <p:cTn id="30" dur="3000" fill="hold"/>
                                        <p:tgtEl>
                                          <p:spTgt spid="18446"/>
                                        </p:tgtEl>
                                        <p:attrNameLst>
                                          <p:attrName>ppt_x,ppt_y</p:attrName>
                                        </p:attrNameLst>
                                      </p:cBhvr>
                                      <p:rCtr x="12435" y="3634"/>
                                    </p:animMotion>
                                  </p:childTnLst>
                                </p:cTn>
                              </p:par>
                              <p:par>
                                <p:cTn id="31" presetID="52" presetClass="path" presetSubtype="0" repeatCount="2000" accel="50000" decel="50000" fill="hold" grpId="0" nodeType="withEffect">
                                  <p:stCondLst>
                                    <p:cond delay="0"/>
                                  </p:stCondLst>
                                  <p:childTnLst>
                                    <p:animMotion origin="layout" path="M -4.58333E-6 -0.00718 C -0.00104 -0.01296 0.06003 -0.01829 0.13698 -0.01852 C 0.19792 -0.01898 0.24792 -0.0162 0.24896 -0.0125 C 0.24896 -0.00903 0.2 -0.00579 0.13803 -0.00556 C 0.10691 -0.00556 0.07904 -0.00602 0.05899 -0.00718 C 0.03008 -0.0088 0.01303 -0.01134 0.01303 -0.01458 C 0.01303 -0.0162 0.0181 -0.01759 0.02709 -0.01921 C 0.04792 -0.02222 0.08907 -0.02431 0.13594 -0.02454 C 0.19102 -0.025 0.23594 -0.02222 0.23594 -0.01944 C 0.23698 -0.0162 0.19206 -0.01319 0.13698 -0.01273 C 0.10899 -0.01273 0.08399 -0.01319 0.06498 -0.01412 C 0.03998 -0.01574 0.02396 -0.01852 0.02396 -0.02107 C 0.02396 -0.02222 0.02904 -0.02384 0.03698 -0.02523 C 0.05612 -0.02778 0.09206 -0.02986 0.13503 -0.03009 C 0.18503 -0.03032 0.225 -0.02801 0.225 -0.02523 C 0.22605 -0.02222 0.18594 -0.01991 0.13594 -0.01944 C 0.11094 -0.01944 0.08803 -0.01991 0.07097 -0.02083 C 0.04792 -0.02222 0.03503 -0.02431 0.03503 -0.02685 C 0.03503 -0.02801 0.03907 -0.0294 0.04597 -0.03056 C 0.06303 -0.03287 0.09597 -0.03472 0.13399 -0.03495 C 0.17904 -0.03495 0.21498 -0.0331 0.21498 -0.03056 C 0.21498 -0.02801 0.18008 -0.02569 0.13503 -0.02546 C 0.11303 -0.02546 0.09206 -0.02593 0.07709 -0.02662 C 0.05612 -0.02778 0.04388 -0.02986 0.0431 -0.03194 C 0.0431 -0.0331 0.04792 -0.03426 0.05404 -0.03519 C 0.06888 -0.0375 0.09896 -0.03912 0.13295 -0.03912 C 0.17292 -0.03935 0.20612 -0.03773 0.20612 -0.03542 C 0.20691 -0.0331 0.17396 -0.03102 0.13399 -0.03079 C 0.11407 -0.03079 0.09493 -0.03102 0.08191 -0.03194 C 0.06303 -0.03287 0.05209 -0.03472 0.05209 -0.03657 C 0.05209 -0.03773 0.05508 -0.03866 0.06094 -0.03958 C 0.075 -0.04167 0.10105 -0.04306 0.13191 -0.04329 C 0.16888 -0.04329 0.19792 -0.0419 0.19792 -0.03982 C 0.19896 -0.03773 0.16993 -0.03588 0.13295 -0.03565 C 0.11498 -0.03565 0.09896 -0.03588 0.08698 -0.03657 C 0.06993 -0.0375 0.06003 -0.03912 0.06003 -0.04097 C 0.06003 -0.0419 0.06303 -0.04259 0.0681 -0.04352 C 0.08008 -0.04537 0.10404 -0.04653 0.13191 -0.04676 C 0.16498 -0.04699 0.19102 -0.0456 0.19102 -0.04352 C 0.19102 -0.0419 0.16602 -0.04005 0.13295 -0.04005 C 0.11602 -0.03982 0.10105 -0.04028 0.08998 -0.04074 C 0.075 -0.04167 0.06602 -0.04306 0.06602 -0.04468 C 0.06602 -0.0456 0.06888 -0.0463 0.07396 -0.04699 C 0.08503 -0.04861 0.10691 -0.04977 0.13112 -0.05 C 0.16094 -0.05023 0.18503 -0.04884 0.18503 -0.04722 C 0.18503 -0.04537 0.16094 -0.04398 0.13191 -0.04375 C 0.1181 -0.04375 0.10404 -0.04398 0.09388 -0.04468 C 0.08008 -0.04537 0.07201 -0.04653 0.07201 -0.04815 C 0.07201 -0.04884 0.075 -0.04954 0.07904 -0.05023 C 0.08907 -0.05162 0.10795 -0.05278 0.13112 -0.05278 C 0.15691 -0.05301 0.17904 -0.05185 0.17904 -0.05023 C 0.17904 -0.04884 0.15795 -0.04745 0.13112 -0.04745 C 0.11888 -0.04722 0.10612 -0.04745 0.09701 -0.04792 C 0.08503 -0.04884 0.078 -0.05 0.078 -0.05116 C 0.078 -0.05185 0.08008 -0.05255 0.08399 -0.05301 C 0.0931 -0.0544 0.11003 -0.05532 0.13112 -0.05556 C 0.15508 -0.05556 0.17396 -0.0544 0.17396 -0.05324 C 0.17396 -0.05185 0.15508 -0.05046 0.13112 -0.05046 C 0.11888 -0.05046 0.10795 -0.05069 0.10105 -0.05116 C 0.08907 -0.05162 0.08295 -0.05278 0.08295 -0.05394 C 0.08295 -0.0544 0.08503 -0.05509 0.08803 -0.05556 C 0.09597 -0.05694 0.11198 -0.05764 0.13008 -0.05787 C 0.15209 -0.05787 0.16888 -0.05694 0.16888 -0.05579 C 0.16888 -0.0544 0.15209 -0.05347 0.13112 -0.05324 C 0.11993 -0.05324 0.11003 -0.05347 0.103 -0.05394 C 0.0931 -0.0544 0.08698 -0.05532 0.08698 -0.05648 C 0.08698 -0.05694 0.08907 -0.05741 0.09206 -0.05787 " pathEditMode="relative" rAng="0" ptsTypes="AAAAAAAAAAAAAAAAAAAAAAAAAAAAAAAAAAAAAAAAAAAAAAAAAAAAAAAAAAAAAAAAAAA">
                                      <p:cBhvr>
                                        <p:cTn id="32" dur="3000" fill="hold"/>
                                        <p:tgtEl>
                                          <p:spTgt spid="18447"/>
                                        </p:tgtEl>
                                        <p:attrNameLst>
                                          <p:attrName>ppt_x,ppt_y</p:attrName>
                                        </p:attrNameLst>
                                      </p:cBhvr>
                                      <p:rCtr x="12435" y="-2454"/>
                                    </p:animMotion>
                                  </p:childTnLst>
                                </p:cTn>
                              </p:par>
                              <p:par>
                                <p:cTn id="33" presetID="53" presetClass="path" presetSubtype="0" repeatCount="2000" accel="50000" decel="50000" fill="hold" grpId="0" nodeType="withEffect">
                                  <p:stCondLst>
                                    <p:cond delay="0"/>
                                  </p:stCondLst>
                                  <p:childTnLst>
                                    <p:animMotion origin="layout" path="M 4.16667E-6 4.81481E-6 C -0.06602 0.00162 -0.11498 0.00555 -0.11498 0.00879 C -0.11498 0.0118 -0.06706 0.01412 -0.003 0.01412 C 0.06093 0.01412 0.11497 0.0118 0.11497 0.00879 C 0.11497 0.00555 0.05898 0.00486 -0.00508 0.00694 C -0.0681 0.00949 -0.11498 0.01365 -0.11498 0.01643 C -0.11498 0.01967 -0.06602 0.02199 -0.003 0.02199 C 0.06093 0.02199 0.11497 0.01967 0.11497 0.01643 C 0.11497 0.01365 0.05898 0.01273 -0.00404 0.01481 C -0.0681 0.01712 -0.11498 0.02106 -0.11498 0.0243 C -0.11498 0.02754 -0.06602 0.02986 -0.00209 0.02986 C 0.06093 0.02986 0.11497 0.02754 0.11497 0.0243 C 0.11497 0.02152 0.05898 0.0206 -0.00404 0.02245 C -0.06706 0.02476 -0.11498 0.02916 -0.11498 0.03217 C -0.11498 0.03518 -0.06498 0.0375 -0.00209 0.0375 C 0.06302 0.0375 0.11497 0.03518 0.11497 0.03217 C 0.11497 0.02916 0.06002 0.02824 -0.003 0.03055 C -0.06602 0.03263 -0.11498 0.0368 -0.11498 0.03981 C -0.11498 0.04305 -0.06498 0.04513 -0.00105 0.04513 C 0.06302 0.04513 0.11497 0.04282 0.11497 0.03981 C 0.11497 0.0368 0.06002 0.03587 -0.003 0.03819 C -0.06602 0.04027 -0.11498 0.04467 -0.11498 0.04745 C -0.11498 0.05046 -0.06407 0.05277 -0.00105 0.05277 C 0.06302 0.05277 0.11497 0.05046 0.11497 0.04745 C 0.11497 0.04467 0.06093 0.04375 -0.003 0.04583 C -0.06602 0.04791 -0.11498 0.05231 -0.11498 0.05532 C -0.11498 0.0581 -0.06407 0.06087 4.16667E-6 0.06087 C 0.06406 0.06087 0.11497 0.05833 0.11497 0.05532 C 0.11497 0.05231 0.06093 0.05162 -0.00209 0.0537 C -0.06498 0.05578 -0.11602 0.05995 -0.11498 0.06296 C -0.11407 0.06597 -0.06407 0.06828 4.16667E-6 0.06828 C 0.06406 0.06828 0.11497 0.06574 0.11497 0.06273 C 0.11497 0.05995 0.06302 0.05925 4.16667E-6 0.06157 " pathEditMode="relative" rAng="0" ptsTypes="AAAAAAAAAAAAAAAAAAAAAAAAAAAAAAAAA">
                                      <p:cBhvr>
                                        <p:cTn id="34" dur="3000" fill="hold"/>
                                        <p:tgtEl>
                                          <p:spTgt spid="18448"/>
                                        </p:tgtEl>
                                        <p:attrNameLst>
                                          <p:attrName>ppt_x,ppt_y</p:attrName>
                                        </p:attrNameLst>
                                      </p:cBhvr>
                                      <p:rCtr x="-13" y="3403"/>
                                    </p:animMotion>
                                  </p:childTnLst>
                                </p:cTn>
                              </p:par>
                              <p:par>
                                <p:cTn id="35" presetID="53" presetClass="path" presetSubtype="0" repeatCount="2000" accel="50000" decel="50000" fill="hold" grpId="0" nodeType="withEffect">
                                  <p:stCondLst>
                                    <p:cond delay="0"/>
                                  </p:stCondLst>
                                  <p:childTnLst>
                                    <p:animMotion origin="layout" path="M 3.75E-6 -1.48148E-6 C -0.06602 -0.00185 -0.11498 -0.00602 -0.11498 -0.00949 C -0.11498 -0.01273 -0.06706 -0.01528 -0.003 -0.01528 C 0.06093 -0.01528 0.11497 -0.01273 0.11497 -0.00949 C 0.11497 -0.00602 0.05898 -0.00532 -0.00508 -0.00764 C -0.0681 -0.01042 -0.11498 -0.01481 -0.11498 -0.01782 C -0.11498 -0.02129 -0.06602 -0.02384 -0.003 -0.02384 C 0.06093 -0.02384 0.11497 -0.02129 0.11497 -0.01782 C 0.11497 -0.01481 0.05898 -0.01389 -0.00404 -0.01597 C -0.0681 -0.01852 -0.11498 -0.02292 -0.11498 -0.02639 C -0.11498 -0.02986 -0.06602 -0.03241 -0.00209 -0.03241 C 0.06093 -0.03241 0.11497 -0.02986 0.11497 -0.02639 C 0.11497 -0.02338 0.05898 -0.02222 -0.00404 -0.0243 C -0.06706 -0.02685 -0.11498 -0.03148 -0.11498 -0.03472 C -0.11498 -0.03796 -0.06498 -0.04051 -0.00209 -0.04051 C 0.06302 -0.04051 0.11497 -0.03796 0.11497 -0.03472 C 0.11497 -0.03148 0.06002 -0.03055 -0.003 -0.0331 C -0.06602 -0.03518 -0.11498 -0.03981 -0.11498 -0.04305 C -0.11498 -0.04653 -0.06498 -0.04884 -0.00105 -0.04884 C 0.06302 -0.04884 0.11497 -0.04629 0.11497 -0.04305 C 0.11497 -0.03981 0.06002 -0.03889 -0.003 -0.0412 C -0.06602 -0.04352 -0.11498 -0.04838 -0.11498 -0.05116 C -0.11498 -0.0544 -0.06407 -0.05694 -0.00105 -0.05694 C 0.06302 -0.05694 0.11497 -0.0544 0.11497 -0.05116 C 0.11497 -0.04838 0.06093 -0.04722 -0.003 -0.04954 C -0.06602 -0.05185 -0.11498 -0.05648 -0.11498 -0.05972 C -0.11498 -0.06273 -0.06407 -0.06574 3.75E-6 -0.06574 C 0.06406 -0.06574 0.11497 -0.06296 0.11497 -0.05972 C 0.11497 -0.05648 0.06093 -0.05579 -0.00209 -0.0581 C -0.06498 -0.06018 -0.11602 -0.06481 -0.11498 -0.06805 C -0.11407 -0.07129 -0.06407 -0.07361 3.75E-6 -0.07361 C 0.06406 -0.07361 0.11497 -0.07106 0.11497 -0.06782 C 0.11497 -0.06481 0.06302 -0.06389 3.75E-6 -0.06643 " pathEditMode="relative" rAng="0" ptsTypes="AAAAAAAAAAAAAAAAAAAAAAAAAAAAAAAAA">
                                      <p:cBhvr>
                                        <p:cTn id="36" dur="3000" fill="hold"/>
                                        <p:tgtEl>
                                          <p:spTgt spid="18449"/>
                                        </p:tgtEl>
                                        <p:attrNameLst>
                                          <p:attrName>ppt_x,ppt_y</p:attrName>
                                        </p:attrNameLst>
                                      </p:cBhvr>
                                      <p:rCtr x="-13" y="-3681"/>
                                    </p:animMotion>
                                  </p:childTnLst>
                                </p:cTn>
                              </p:par>
                              <p:par>
                                <p:cTn id="37" presetID="46" presetClass="path" presetSubtype="0" repeatCount="2000" accel="50000" decel="50000" fill="hold" grpId="0" nodeType="withEffect">
                                  <p:stCondLst>
                                    <p:cond delay="0"/>
                                  </p:stCondLst>
                                  <p:childTnLst>
                                    <p:animMotion origin="layout" path="M -3.95833E-6 3.7037E-6 C -0.00403 -0.08936 0.04597 -0.16667 0.11302 -0.17199 C 0.17696 -0.17871 0.23698 -0.11875 0.24102 -0.03195 C 0.24597 0.04791 0.20404 0.12268 0.14401 0.12801 C 0.08907 0.13194 0.03698 0.08264 0.03295 0.0081 C 0.02904 -0.05996 0.06407 -0.12408 0.11498 -0.1294 C 0.16198 -0.13334 0.20599 -0.0919 0.20899 -0.0294 C 0.21198 0.02662 0.18399 0.08101 0.14206 0.08402 C 0.10404 0.08796 0.06797 0.05601 0.06498 0.00532 C 0.06302 -0.04005 0.08399 -0.08403 0.11706 -0.08658 C 0.14597 -0.08936 0.175 -0.06528 0.17696 -0.02662 C 0.17904 0.00671 0.16407 0.03865 0.13998 0.04143 C 0.12006 0.04398 0.09896 0.02939 0.09805 0.00277 C 0.09597 -0.01875 0.10404 -0.04144 0.11901 -0.04399 C 0.13099 -0.04399 0.14297 -0.03866 0.14506 -0.02408 C 0.14597 -0.01459 0.14401 -0.00533 0.13802 -0.00139 C 0.13503 3.7037E-6 0.13295 3.7037E-6 0.12995 -0.00139 " pathEditMode="relative" rAng="0" ptsTypes="AAAAAAAAAAAAAAAAA">
                                      <p:cBhvr>
                                        <p:cTn id="38" dur="3000" fill="hold"/>
                                        <p:tgtEl>
                                          <p:spTgt spid="18450"/>
                                        </p:tgtEl>
                                        <p:attrNameLst>
                                          <p:attrName>ppt_x,ppt_y</p:attrName>
                                        </p:attrNameLst>
                                      </p:cBhvr>
                                      <p:rCtr x="12057" y="-2245"/>
                                    </p:animMotion>
                                  </p:childTnLst>
                                </p:cTn>
                              </p:par>
                              <p:par>
                                <p:cTn id="39" presetID="55" presetClass="path" presetSubtype="0" repeatCount="2000" accel="50000" decel="50000" fill="hold" grpId="0" nodeType="withEffect">
                                  <p:stCondLst>
                                    <p:cond delay="0"/>
                                  </p:stCondLst>
                                  <p:childTnLst>
                                    <p:animMotion origin="layout" path="M 2.91667E-6 -2.96296E-6 C 0.00403 -0.08935 -0.04597 -0.16666 -0.11302 -0.17199 C -0.17696 -0.1787 -0.23698 -0.11875 -0.24102 -0.03194 C -0.24597 0.04792 -0.20404 0.12269 -0.14401 0.12801 C -0.08907 0.13195 -0.03698 0.08264 -0.03295 0.0081 C -0.02904 -0.05995 -0.06407 -0.12407 -0.11498 -0.1294 C -0.16198 -0.13333 -0.20599 -0.0919 -0.20899 -0.0294 C -0.21198 0.02662 -0.18399 0.08102 -0.14206 0.08403 C -0.10404 0.08797 -0.06797 0.05602 -0.06498 0.00533 C -0.06302 -0.04004 -0.08399 -0.08402 -0.11706 -0.08657 C -0.14597 -0.08935 -0.175 -0.06527 -0.17696 -0.02662 C -0.17904 0.00672 -0.16407 0.03866 -0.13998 0.04144 C -0.12005 0.04398 -0.09896 0.0294 -0.09805 0.00278 C -0.09597 -0.01875 -0.10404 -0.04143 -0.11901 -0.04398 C -0.13099 -0.04398 -0.14297 -0.03865 -0.14505 -0.02407 C -0.14597 -0.01458 -0.14401 -0.00532 -0.13802 -0.00139 C -0.13503 -2.96296E-6 -0.13295 -2.96296E-6 -0.12995 -0.00139 " pathEditMode="relative" rAng="0" ptsTypes="AAAAAAAAAAAAAAAAA">
                                      <p:cBhvr>
                                        <p:cTn id="40" dur="3000" fill="hold"/>
                                        <p:tgtEl>
                                          <p:spTgt spid="18451"/>
                                        </p:tgtEl>
                                        <p:attrNameLst>
                                          <p:attrName>ppt_x,ppt_y</p:attrName>
                                        </p:attrNameLst>
                                      </p:cBhvr>
                                      <p:rCtr x="-12070" y="-2245"/>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8452"/>
                                        </p:tgtEl>
                                        <p:attrNameLst>
                                          <p:attrName>style.visibility</p:attrName>
                                        </p:attrNameLst>
                                      </p:cBhvr>
                                      <p:to>
                                        <p:strVal val="visible"/>
                                      </p:to>
                                    </p:set>
                                    <p:animEffect transition="in" filter="wipe(down)">
                                      <p:cBhvr>
                                        <p:cTn id="45" dur="500"/>
                                        <p:tgtEl>
                                          <p:spTgt spid="18452"/>
                                        </p:tgtEl>
                                      </p:cBhvr>
                                    </p:animEffect>
                                  </p:childTnLst>
                                </p:cTn>
                              </p:par>
                            </p:childTnLst>
                          </p:cTn>
                        </p:par>
                        <p:par>
                          <p:cTn id="46" fill="hold" nodeType="afterGroup">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8456"/>
                                        </p:tgtEl>
                                        <p:attrNameLst>
                                          <p:attrName>style.visibility</p:attrName>
                                        </p:attrNameLst>
                                      </p:cBhvr>
                                      <p:to>
                                        <p:strVal val="visible"/>
                                      </p:to>
                                    </p:set>
                                    <p:animEffect transition="in" filter="fade">
                                      <p:cBhvr>
                                        <p:cTn id="49" dur="500"/>
                                        <p:tgtEl>
                                          <p:spTgt spid="1845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453"/>
                                        </p:tgtEl>
                                        <p:attrNameLst>
                                          <p:attrName>style.visibility</p:attrName>
                                        </p:attrNameLst>
                                      </p:cBhvr>
                                      <p:to>
                                        <p:strVal val="visible"/>
                                      </p:to>
                                    </p:set>
                                    <p:animEffect transition="in" filter="fade">
                                      <p:cBhvr>
                                        <p:cTn id="52" dur="500"/>
                                        <p:tgtEl>
                                          <p:spTgt spid="1845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454"/>
                                        </p:tgtEl>
                                        <p:attrNameLst>
                                          <p:attrName>style.visibility</p:attrName>
                                        </p:attrNameLst>
                                      </p:cBhvr>
                                      <p:to>
                                        <p:strVal val="visible"/>
                                      </p:to>
                                    </p:set>
                                    <p:animEffect transition="in" filter="fade">
                                      <p:cBhvr>
                                        <p:cTn id="55" dur="500"/>
                                        <p:tgtEl>
                                          <p:spTgt spid="1845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460"/>
                                        </p:tgtEl>
                                        <p:attrNameLst>
                                          <p:attrName>style.visibility</p:attrName>
                                        </p:attrNameLst>
                                      </p:cBhvr>
                                      <p:to>
                                        <p:strVal val="visible"/>
                                      </p:to>
                                    </p:set>
                                    <p:animEffect transition="in" filter="fade">
                                      <p:cBhvr>
                                        <p:cTn id="58" dur="500"/>
                                        <p:tgtEl>
                                          <p:spTgt spid="1846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455"/>
                                        </p:tgtEl>
                                        <p:attrNameLst>
                                          <p:attrName>style.visibility</p:attrName>
                                        </p:attrNameLst>
                                      </p:cBhvr>
                                      <p:to>
                                        <p:strVal val="visible"/>
                                      </p:to>
                                    </p:set>
                                    <p:animEffect transition="in" filter="fade">
                                      <p:cBhvr>
                                        <p:cTn id="61" dur="500"/>
                                        <p:tgtEl>
                                          <p:spTgt spid="1845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459"/>
                                        </p:tgtEl>
                                        <p:attrNameLst>
                                          <p:attrName>style.visibility</p:attrName>
                                        </p:attrNameLst>
                                      </p:cBhvr>
                                      <p:to>
                                        <p:strVal val="visible"/>
                                      </p:to>
                                    </p:set>
                                    <p:animEffect transition="in" filter="fade">
                                      <p:cBhvr>
                                        <p:cTn id="64" dur="500"/>
                                        <p:tgtEl>
                                          <p:spTgt spid="1845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8458"/>
                                        </p:tgtEl>
                                        <p:attrNameLst>
                                          <p:attrName>style.visibility</p:attrName>
                                        </p:attrNameLst>
                                      </p:cBhvr>
                                      <p:to>
                                        <p:strVal val="visible"/>
                                      </p:to>
                                    </p:set>
                                    <p:animEffect transition="in" filter="fade">
                                      <p:cBhvr>
                                        <p:cTn id="67" dur="500"/>
                                        <p:tgtEl>
                                          <p:spTgt spid="1845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461"/>
                                        </p:tgtEl>
                                        <p:attrNameLst>
                                          <p:attrName>style.visibility</p:attrName>
                                        </p:attrNameLst>
                                      </p:cBhvr>
                                      <p:to>
                                        <p:strVal val="visible"/>
                                      </p:to>
                                    </p:set>
                                    <p:animEffect transition="in" filter="fade">
                                      <p:cBhvr>
                                        <p:cTn id="70" dur="500"/>
                                        <p:tgtEl>
                                          <p:spTgt spid="184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457"/>
                                        </p:tgtEl>
                                        <p:attrNameLst>
                                          <p:attrName>style.visibility</p:attrName>
                                        </p:attrNameLst>
                                      </p:cBhvr>
                                      <p:to>
                                        <p:strVal val="visible"/>
                                      </p:to>
                                    </p:set>
                                    <p:animEffect transition="in" filter="fade">
                                      <p:cBhvr>
                                        <p:cTn id="73" dur="500"/>
                                        <p:tgtEl>
                                          <p:spTgt spid="1845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462"/>
                                        </p:tgtEl>
                                        <p:attrNameLst>
                                          <p:attrName>style.visibility</p:attrName>
                                        </p:attrNameLst>
                                      </p:cBhvr>
                                      <p:to>
                                        <p:strVal val="visible"/>
                                      </p:to>
                                    </p:set>
                                    <p:animEffect transition="in" filter="fade">
                                      <p:cBhvr>
                                        <p:cTn id="76" dur="500"/>
                                        <p:tgtEl>
                                          <p:spTgt spid="18462"/>
                                        </p:tgtEl>
                                      </p:cBhvr>
                                    </p:animEffect>
                                  </p:childTnLst>
                                </p:cTn>
                              </p:par>
                            </p:childTnLst>
                          </p:cTn>
                        </p:par>
                        <p:par>
                          <p:cTn id="77" fill="hold" nodeType="afterGroup">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18463"/>
                                        </p:tgtEl>
                                        <p:attrNameLst>
                                          <p:attrName>style.visibility</p:attrName>
                                        </p:attrNameLst>
                                      </p:cBhvr>
                                      <p:to>
                                        <p:strVal val="visible"/>
                                      </p:to>
                                    </p:set>
                                    <p:animEffect transition="in" filter="fade">
                                      <p:cBhvr>
                                        <p:cTn id="80" dur="500"/>
                                        <p:tgtEl>
                                          <p:spTgt spid="18463"/>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xit" presetSubtype="0" fill="hold" grpId="1" nodeType="clickEffect">
                                  <p:stCondLst>
                                    <p:cond delay="0"/>
                                  </p:stCondLst>
                                  <p:childTnLst>
                                    <p:animEffect transition="out" filter="fade">
                                      <p:cBhvr>
                                        <p:cTn id="84" dur="500"/>
                                        <p:tgtEl>
                                          <p:spTgt spid="18456"/>
                                        </p:tgtEl>
                                      </p:cBhvr>
                                    </p:animEffect>
                                    <p:set>
                                      <p:cBhvr>
                                        <p:cTn id="85" dur="1" fill="hold">
                                          <p:stCondLst>
                                            <p:cond delay="499"/>
                                          </p:stCondLst>
                                        </p:cTn>
                                        <p:tgtEl>
                                          <p:spTgt spid="18456"/>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18453"/>
                                        </p:tgtEl>
                                      </p:cBhvr>
                                    </p:animEffect>
                                    <p:set>
                                      <p:cBhvr>
                                        <p:cTn id="88" dur="1" fill="hold">
                                          <p:stCondLst>
                                            <p:cond delay="499"/>
                                          </p:stCondLst>
                                        </p:cTn>
                                        <p:tgtEl>
                                          <p:spTgt spid="18453"/>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8454"/>
                                        </p:tgtEl>
                                      </p:cBhvr>
                                    </p:animEffect>
                                    <p:set>
                                      <p:cBhvr>
                                        <p:cTn id="91" dur="1" fill="hold">
                                          <p:stCondLst>
                                            <p:cond delay="499"/>
                                          </p:stCondLst>
                                        </p:cTn>
                                        <p:tgtEl>
                                          <p:spTgt spid="1845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8460"/>
                                        </p:tgtEl>
                                      </p:cBhvr>
                                    </p:animEffect>
                                    <p:set>
                                      <p:cBhvr>
                                        <p:cTn id="94" dur="1" fill="hold">
                                          <p:stCondLst>
                                            <p:cond delay="499"/>
                                          </p:stCondLst>
                                        </p:cTn>
                                        <p:tgtEl>
                                          <p:spTgt spid="1846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8455"/>
                                        </p:tgtEl>
                                      </p:cBhvr>
                                    </p:animEffect>
                                    <p:set>
                                      <p:cBhvr>
                                        <p:cTn id="97" dur="1" fill="hold">
                                          <p:stCondLst>
                                            <p:cond delay="499"/>
                                          </p:stCondLst>
                                        </p:cTn>
                                        <p:tgtEl>
                                          <p:spTgt spid="18455"/>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18459"/>
                                        </p:tgtEl>
                                      </p:cBhvr>
                                    </p:animEffect>
                                    <p:set>
                                      <p:cBhvr>
                                        <p:cTn id="100" dur="1" fill="hold">
                                          <p:stCondLst>
                                            <p:cond delay="499"/>
                                          </p:stCondLst>
                                        </p:cTn>
                                        <p:tgtEl>
                                          <p:spTgt spid="18459"/>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18461"/>
                                        </p:tgtEl>
                                      </p:cBhvr>
                                    </p:animEffect>
                                    <p:set>
                                      <p:cBhvr>
                                        <p:cTn id="103" dur="1" fill="hold">
                                          <p:stCondLst>
                                            <p:cond delay="499"/>
                                          </p:stCondLst>
                                        </p:cTn>
                                        <p:tgtEl>
                                          <p:spTgt spid="18461"/>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18457"/>
                                        </p:tgtEl>
                                      </p:cBhvr>
                                    </p:animEffect>
                                    <p:set>
                                      <p:cBhvr>
                                        <p:cTn id="106" dur="1" fill="hold">
                                          <p:stCondLst>
                                            <p:cond delay="499"/>
                                          </p:stCondLst>
                                        </p:cTn>
                                        <p:tgtEl>
                                          <p:spTgt spid="18457"/>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18462"/>
                                        </p:tgtEl>
                                      </p:cBhvr>
                                    </p:animEffect>
                                    <p:set>
                                      <p:cBhvr>
                                        <p:cTn id="109" dur="1" fill="hold">
                                          <p:stCondLst>
                                            <p:cond delay="499"/>
                                          </p:stCondLst>
                                        </p:cTn>
                                        <p:tgtEl>
                                          <p:spTgt spid="18462"/>
                                        </p:tgtEl>
                                        <p:attrNameLst>
                                          <p:attrName>style.visibility</p:attrName>
                                        </p:attrNameLst>
                                      </p:cBhvr>
                                      <p:to>
                                        <p:strVal val="hidden"/>
                                      </p:to>
                                    </p:set>
                                  </p:childTnLst>
                                </p:cTn>
                              </p:par>
                            </p:childTnLst>
                          </p:cTn>
                        </p:par>
                        <p:par>
                          <p:cTn id="110" fill="hold" nodeType="afterGroup">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18469"/>
                                        </p:tgtEl>
                                        <p:attrNameLst>
                                          <p:attrName>style.visibility</p:attrName>
                                        </p:attrNameLst>
                                      </p:cBhvr>
                                      <p:to>
                                        <p:strVal val="visible"/>
                                      </p:to>
                                    </p:set>
                                    <p:animEffect transition="in" filter="fade">
                                      <p:cBhvr>
                                        <p:cTn id="113" dur="500"/>
                                        <p:tgtEl>
                                          <p:spTgt spid="1846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8470"/>
                                        </p:tgtEl>
                                        <p:attrNameLst>
                                          <p:attrName>style.visibility</p:attrName>
                                        </p:attrNameLst>
                                      </p:cBhvr>
                                      <p:to>
                                        <p:strVal val="visible"/>
                                      </p:to>
                                    </p:set>
                                    <p:animEffect transition="in" filter="fade">
                                      <p:cBhvr>
                                        <p:cTn id="116" dur="500"/>
                                        <p:tgtEl>
                                          <p:spTgt spid="1847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8464"/>
                                        </p:tgtEl>
                                        <p:attrNameLst>
                                          <p:attrName>style.visibility</p:attrName>
                                        </p:attrNameLst>
                                      </p:cBhvr>
                                      <p:to>
                                        <p:strVal val="visible"/>
                                      </p:to>
                                    </p:set>
                                    <p:animEffect transition="in" filter="fade">
                                      <p:cBhvr>
                                        <p:cTn id="119" dur="500"/>
                                        <p:tgtEl>
                                          <p:spTgt spid="1846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8468"/>
                                        </p:tgtEl>
                                        <p:attrNameLst>
                                          <p:attrName>style.visibility</p:attrName>
                                        </p:attrNameLst>
                                      </p:cBhvr>
                                      <p:to>
                                        <p:strVal val="visible"/>
                                      </p:to>
                                    </p:set>
                                    <p:animEffect transition="in" filter="fade">
                                      <p:cBhvr>
                                        <p:cTn id="122" dur="500"/>
                                        <p:tgtEl>
                                          <p:spTgt spid="1846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8465"/>
                                        </p:tgtEl>
                                        <p:attrNameLst>
                                          <p:attrName>style.visibility</p:attrName>
                                        </p:attrNameLst>
                                      </p:cBhvr>
                                      <p:to>
                                        <p:strVal val="visible"/>
                                      </p:to>
                                    </p:set>
                                    <p:animEffect transition="in" filter="fade">
                                      <p:cBhvr>
                                        <p:cTn id="125" dur="500"/>
                                        <p:tgtEl>
                                          <p:spTgt spid="1846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466"/>
                                        </p:tgtEl>
                                        <p:attrNameLst>
                                          <p:attrName>style.visibility</p:attrName>
                                        </p:attrNameLst>
                                      </p:cBhvr>
                                      <p:to>
                                        <p:strVal val="visible"/>
                                      </p:to>
                                    </p:set>
                                    <p:animEffect transition="in" filter="fade">
                                      <p:cBhvr>
                                        <p:cTn id="128" dur="500"/>
                                        <p:tgtEl>
                                          <p:spTgt spid="1846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8467"/>
                                        </p:tgtEl>
                                        <p:attrNameLst>
                                          <p:attrName>style.visibility</p:attrName>
                                        </p:attrNameLst>
                                      </p:cBhvr>
                                      <p:to>
                                        <p:strVal val="visible"/>
                                      </p:to>
                                    </p:set>
                                    <p:animEffect transition="in" filter="fade">
                                      <p:cBhvr>
                                        <p:cTn id="131" dur="500"/>
                                        <p:tgtEl>
                                          <p:spTgt spid="1846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8471"/>
                                        </p:tgtEl>
                                        <p:attrNameLst>
                                          <p:attrName>style.visibility</p:attrName>
                                        </p:attrNameLst>
                                      </p:cBhvr>
                                      <p:to>
                                        <p:strVal val="visible"/>
                                      </p:to>
                                    </p:set>
                                    <p:animEffect transition="in" filter="fade">
                                      <p:cBhvr>
                                        <p:cTn id="134" dur="500"/>
                                        <p:tgtEl>
                                          <p:spTgt spid="1847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8472"/>
                                        </p:tgtEl>
                                        <p:attrNameLst>
                                          <p:attrName>style.visibility</p:attrName>
                                        </p:attrNameLst>
                                      </p:cBhvr>
                                      <p:to>
                                        <p:strVal val="visible"/>
                                      </p:to>
                                    </p:set>
                                    <p:animEffect transition="in" filter="fade">
                                      <p:cBhvr>
                                        <p:cTn id="137" dur="500"/>
                                        <p:tgtEl>
                                          <p:spTgt spid="18472"/>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0" presetClass="exit" presetSubtype="0" fill="hold" grpId="1" nodeType="clickEffect">
                                  <p:stCondLst>
                                    <p:cond delay="0"/>
                                  </p:stCondLst>
                                  <p:childTnLst>
                                    <p:animEffect transition="out" filter="fade">
                                      <p:cBhvr>
                                        <p:cTn id="141" dur="500"/>
                                        <p:tgtEl>
                                          <p:spTgt spid="18458"/>
                                        </p:tgtEl>
                                      </p:cBhvr>
                                    </p:animEffect>
                                    <p:set>
                                      <p:cBhvr>
                                        <p:cTn id="142" dur="1" fill="hold">
                                          <p:stCondLst>
                                            <p:cond delay="499"/>
                                          </p:stCondLst>
                                        </p:cTn>
                                        <p:tgtEl>
                                          <p:spTgt spid="18458"/>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8463"/>
                                        </p:tgtEl>
                                      </p:cBhvr>
                                    </p:animEffect>
                                    <p:set>
                                      <p:cBhvr>
                                        <p:cTn id="145" dur="1" fill="hold">
                                          <p:stCondLst>
                                            <p:cond delay="499"/>
                                          </p:stCondLst>
                                        </p:cTn>
                                        <p:tgtEl>
                                          <p:spTgt spid="18463"/>
                                        </p:tgtEl>
                                        <p:attrNameLst>
                                          <p:attrName>style.visibility</p:attrName>
                                        </p:attrNameLst>
                                      </p:cBhvr>
                                      <p:to>
                                        <p:strVal val="hidden"/>
                                      </p:to>
                                    </p:set>
                                  </p:childTnLst>
                                </p:cTn>
                              </p:par>
                            </p:childTnLst>
                          </p:cTn>
                        </p:par>
                        <p:par>
                          <p:cTn id="146" fill="hold" nodeType="afterGroup">
                            <p:stCondLst>
                              <p:cond delay="500"/>
                            </p:stCondLst>
                            <p:childTnLst>
                              <p:par>
                                <p:cTn id="147" presetID="10" presetClass="entr" presetSubtype="0" fill="hold" grpId="0" nodeType="afterEffect">
                                  <p:stCondLst>
                                    <p:cond delay="0"/>
                                  </p:stCondLst>
                                  <p:childTnLst>
                                    <p:set>
                                      <p:cBhvr>
                                        <p:cTn id="148" dur="1" fill="hold">
                                          <p:stCondLst>
                                            <p:cond delay="0"/>
                                          </p:stCondLst>
                                        </p:cTn>
                                        <p:tgtEl>
                                          <p:spTgt spid="18473"/>
                                        </p:tgtEl>
                                        <p:attrNameLst>
                                          <p:attrName>style.visibility</p:attrName>
                                        </p:attrNameLst>
                                      </p:cBhvr>
                                      <p:to>
                                        <p:strVal val="visible"/>
                                      </p:to>
                                    </p:set>
                                    <p:animEffect transition="in" filter="fade">
                                      <p:cBhvr>
                                        <p:cTn id="149" dur="500"/>
                                        <p:tgtEl>
                                          <p:spTgt spid="18473"/>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0" presetClass="exit" presetSubtype="0" fill="hold" grpId="1" nodeType="clickEffect">
                                  <p:stCondLst>
                                    <p:cond delay="0"/>
                                  </p:stCondLst>
                                  <p:childTnLst>
                                    <p:animEffect transition="out" filter="fade">
                                      <p:cBhvr>
                                        <p:cTn id="153" dur="500"/>
                                        <p:tgtEl>
                                          <p:spTgt spid="18473"/>
                                        </p:tgtEl>
                                      </p:cBhvr>
                                    </p:animEffect>
                                    <p:set>
                                      <p:cBhvr>
                                        <p:cTn id="154" dur="1" fill="hold">
                                          <p:stCondLst>
                                            <p:cond delay="499"/>
                                          </p:stCondLst>
                                        </p:cTn>
                                        <p:tgtEl>
                                          <p:spTgt spid="18473"/>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18469"/>
                                        </p:tgtEl>
                                      </p:cBhvr>
                                    </p:animEffect>
                                    <p:set>
                                      <p:cBhvr>
                                        <p:cTn id="157" dur="1" fill="hold">
                                          <p:stCondLst>
                                            <p:cond delay="499"/>
                                          </p:stCondLst>
                                        </p:cTn>
                                        <p:tgtEl>
                                          <p:spTgt spid="18469"/>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8464"/>
                                        </p:tgtEl>
                                      </p:cBhvr>
                                    </p:animEffect>
                                    <p:set>
                                      <p:cBhvr>
                                        <p:cTn id="160" dur="1" fill="hold">
                                          <p:stCondLst>
                                            <p:cond delay="499"/>
                                          </p:stCondLst>
                                        </p:cTn>
                                        <p:tgtEl>
                                          <p:spTgt spid="18464"/>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8468"/>
                                        </p:tgtEl>
                                      </p:cBhvr>
                                    </p:animEffect>
                                    <p:set>
                                      <p:cBhvr>
                                        <p:cTn id="163" dur="1" fill="hold">
                                          <p:stCondLst>
                                            <p:cond delay="499"/>
                                          </p:stCondLst>
                                        </p:cTn>
                                        <p:tgtEl>
                                          <p:spTgt spid="18468"/>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8465"/>
                                        </p:tgtEl>
                                      </p:cBhvr>
                                    </p:animEffect>
                                    <p:set>
                                      <p:cBhvr>
                                        <p:cTn id="166" dur="1" fill="hold">
                                          <p:stCondLst>
                                            <p:cond delay="499"/>
                                          </p:stCondLst>
                                        </p:cTn>
                                        <p:tgtEl>
                                          <p:spTgt spid="18465"/>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18466"/>
                                        </p:tgtEl>
                                      </p:cBhvr>
                                    </p:animEffect>
                                    <p:set>
                                      <p:cBhvr>
                                        <p:cTn id="169" dur="1" fill="hold">
                                          <p:stCondLst>
                                            <p:cond delay="499"/>
                                          </p:stCondLst>
                                        </p:cTn>
                                        <p:tgtEl>
                                          <p:spTgt spid="18466"/>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18467"/>
                                        </p:tgtEl>
                                      </p:cBhvr>
                                    </p:animEffect>
                                    <p:set>
                                      <p:cBhvr>
                                        <p:cTn id="172" dur="1" fill="hold">
                                          <p:stCondLst>
                                            <p:cond delay="499"/>
                                          </p:stCondLst>
                                        </p:cTn>
                                        <p:tgtEl>
                                          <p:spTgt spid="18467"/>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18471"/>
                                        </p:tgtEl>
                                      </p:cBhvr>
                                    </p:animEffect>
                                    <p:set>
                                      <p:cBhvr>
                                        <p:cTn id="175" dur="1" fill="hold">
                                          <p:stCondLst>
                                            <p:cond delay="499"/>
                                          </p:stCondLst>
                                        </p:cTn>
                                        <p:tgtEl>
                                          <p:spTgt spid="18471"/>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18472"/>
                                        </p:tgtEl>
                                      </p:cBhvr>
                                    </p:animEffect>
                                    <p:set>
                                      <p:cBhvr>
                                        <p:cTn id="178" dur="1" fill="hold">
                                          <p:stCondLst>
                                            <p:cond delay="499"/>
                                          </p:stCondLst>
                                        </p:cTn>
                                        <p:tgtEl>
                                          <p:spTgt spid="18472"/>
                                        </p:tgtEl>
                                        <p:attrNameLst>
                                          <p:attrName>style.visibility</p:attrName>
                                        </p:attrNameLst>
                                      </p:cBhvr>
                                      <p:to>
                                        <p:strVal val="hidden"/>
                                      </p:to>
                                    </p:set>
                                  </p:childTnLst>
                                </p:cTn>
                              </p:par>
                            </p:childTnLst>
                          </p:cTn>
                        </p:par>
                        <p:par>
                          <p:cTn id="179" fill="hold" nodeType="afterGroup">
                            <p:stCondLst>
                              <p:cond delay="500"/>
                            </p:stCondLst>
                            <p:childTnLst>
                              <p:par>
                                <p:cTn id="180" presetID="10" presetClass="entr" presetSubtype="0" fill="hold" grpId="0" nodeType="afterEffect">
                                  <p:stCondLst>
                                    <p:cond delay="0"/>
                                  </p:stCondLst>
                                  <p:childTnLst>
                                    <p:set>
                                      <p:cBhvr>
                                        <p:cTn id="181" dur="1" fill="hold">
                                          <p:stCondLst>
                                            <p:cond delay="0"/>
                                          </p:stCondLst>
                                        </p:cTn>
                                        <p:tgtEl>
                                          <p:spTgt spid="18482"/>
                                        </p:tgtEl>
                                        <p:attrNameLst>
                                          <p:attrName>style.visibility</p:attrName>
                                        </p:attrNameLst>
                                      </p:cBhvr>
                                      <p:to>
                                        <p:strVal val="visible"/>
                                      </p:to>
                                    </p:set>
                                    <p:animEffect transition="in" filter="fade">
                                      <p:cBhvr>
                                        <p:cTn id="182" dur="500"/>
                                        <p:tgtEl>
                                          <p:spTgt spid="18482"/>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8474"/>
                                        </p:tgtEl>
                                        <p:attrNameLst>
                                          <p:attrName>style.visibility</p:attrName>
                                        </p:attrNameLst>
                                      </p:cBhvr>
                                      <p:to>
                                        <p:strVal val="visible"/>
                                      </p:to>
                                    </p:set>
                                    <p:animEffect transition="in" filter="fade">
                                      <p:cBhvr>
                                        <p:cTn id="185" dur="500"/>
                                        <p:tgtEl>
                                          <p:spTgt spid="18474"/>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476"/>
                                        </p:tgtEl>
                                        <p:attrNameLst>
                                          <p:attrName>style.visibility</p:attrName>
                                        </p:attrNameLst>
                                      </p:cBhvr>
                                      <p:to>
                                        <p:strVal val="visible"/>
                                      </p:to>
                                    </p:set>
                                    <p:animEffect transition="in" filter="fade">
                                      <p:cBhvr>
                                        <p:cTn id="188" dur="500"/>
                                        <p:tgtEl>
                                          <p:spTgt spid="18476"/>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8480"/>
                                        </p:tgtEl>
                                        <p:attrNameLst>
                                          <p:attrName>style.visibility</p:attrName>
                                        </p:attrNameLst>
                                      </p:cBhvr>
                                      <p:to>
                                        <p:strVal val="visible"/>
                                      </p:to>
                                    </p:set>
                                    <p:animEffect transition="in" filter="fade">
                                      <p:cBhvr>
                                        <p:cTn id="191" dur="500"/>
                                        <p:tgtEl>
                                          <p:spTgt spid="18480"/>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8475"/>
                                        </p:tgtEl>
                                        <p:attrNameLst>
                                          <p:attrName>style.visibility</p:attrName>
                                        </p:attrNameLst>
                                      </p:cBhvr>
                                      <p:to>
                                        <p:strVal val="visible"/>
                                      </p:to>
                                    </p:set>
                                    <p:animEffect transition="in" filter="fade">
                                      <p:cBhvr>
                                        <p:cTn id="194" dur="500"/>
                                        <p:tgtEl>
                                          <p:spTgt spid="18475"/>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8477"/>
                                        </p:tgtEl>
                                        <p:attrNameLst>
                                          <p:attrName>style.visibility</p:attrName>
                                        </p:attrNameLst>
                                      </p:cBhvr>
                                      <p:to>
                                        <p:strVal val="visible"/>
                                      </p:to>
                                    </p:set>
                                    <p:animEffect transition="in" filter="fade">
                                      <p:cBhvr>
                                        <p:cTn id="197" dur="500"/>
                                        <p:tgtEl>
                                          <p:spTgt spid="18477"/>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8479"/>
                                        </p:tgtEl>
                                        <p:attrNameLst>
                                          <p:attrName>style.visibility</p:attrName>
                                        </p:attrNameLst>
                                      </p:cBhvr>
                                      <p:to>
                                        <p:strVal val="visible"/>
                                      </p:to>
                                    </p:set>
                                    <p:animEffect transition="in" filter="fade">
                                      <p:cBhvr>
                                        <p:cTn id="200" dur="500"/>
                                        <p:tgtEl>
                                          <p:spTgt spid="18479"/>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8481"/>
                                        </p:tgtEl>
                                        <p:attrNameLst>
                                          <p:attrName>style.visibility</p:attrName>
                                        </p:attrNameLst>
                                      </p:cBhvr>
                                      <p:to>
                                        <p:strVal val="visible"/>
                                      </p:to>
                                    </p:set>
                                    <p:animEffect transition="in" filter="fade">
                                      <p:cBhvr>
                                        <p:cTn id="203" dur="500"/>
                                        <p:tgtEl>
                                          <p:spTgt spid="18481"/>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8478"/>
                                        </p:tgtEl>
                                        <p:attrNameLst>
                                          <p:attrName>style.visibility</p:attrName>
                                        </p:attrNameLst>
                                      </p:cBhvr>
                                      <p:to>
                                        <p:strVal val="visible"/>
                                      </p:to>
                                    </p:set>
                                    <p:animEffect transition="in" filter="fade">
                                      <p:cBhvr>
                                        <p:cTn id="206" dur="500"/>
                                        <p:tgtEl>
                                          <p:spTgt spid="18478"/>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0" presetClass="exit" presetSubtype="0" fill="hold" grpId="1" nodeType="clickEffect">
                                  <p:stCondLst>
                                    <p:cond delay="0"/>
                                  </p:stCondLst>
                                  <p:childTnLst>
                                    <p:animEffect transition="out" filter="fade">
                                      <p:cBhvr>
                                        <p:cTn id="210" dur="500"/>
                                        <p:tgtEl>
                                          <p:spTgt spid="18482"/>
                                        </p:tgtEl>
                                      </p:cBhvr>
                                    </p:animEffect>
                                    <p:set>
                                      <p:cBhvr>
                                        <p:cTn id="211" dur="1" fill="hold">
                                          <p:stCondLst>
                                            <p:cond delay="499"/>
                                          </p:stCondLst>
                                        </p:cTn>
                                        <p:tgtEl>
                                          <p:spTgt spid="18482"/>
                                        </p:tgtEl>
                                        <p:attrNameLst>
                                          <p:attrName>style.visibility</p:attrName>
                                        </p:attrNameLst>
                                      </p:cBhvr>
                                      <p:to>
                                        <p:strVal val="hidden"/>
                                      </p:to>
                                    </p:set>
                                  </p:childTnLst>
                                </p:cTn>
                              </p:par>
                              <p:par>
                                <p:cTn id="212" presetID="10" presetClass="exit" presetSubtype="0" fill="hold" grpId="1" nodeType="withEffect">
                                  <p:stCondLst>
                                    <p:cond delay="0"/>
                                  </p:stCondLst>
                                  <p:childTnLst>
                                    <p:animEffect transition="out" filter="fade">
                                      <p:cBhvr>
                                        <p:cTn id="213" dur="500"/>
                                        <p:tgtEl>
                                          <p:spTgt spid="18474"/>
                                        </p:tgtEl>
                                      </p:cBhvr>
                                    </p:animEffect>
                                    <p:set>
                                      <p:cBhvr>
                                        <p:cTn id="214" dur="1" fill="hold">
                                          <p:stCondLst>
                                            <p:cond delay="499"/>
                                          </p:stCondLst>
                                        </p:cTn>
                                        <p:tgtEl>
                                          <p:spTgt spid="18474"/>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18476"/>
                                        </p:tgtEl>
                                      </p:cBhvr>
                                    </p:animEffect>
                                    <p:set>
                                      <p:cBhvr>
                                        <p:cTn id="217" dur="1" fill="hold">
                                          <p:stCondLst>
                                            <p:cond delay="499"/>
                                          </p:stCondLst>
                                        </p:cTn>
                                        <p:tgtEl>
                                          <p:spTgt spid="18476"/>
                                        </p:tgtEl>
                                        <p:attrNameLst>
                                          <p:attrName>style.visibility</p:attrName>
                                        </p:attrNameLst>
                                      </p:cBhvr>
                                      <p:to>
                                        <p:strVal val="hidden"/>
                                      </p:to>
                                    </p:set>
                                  </p:childTnLst>
                                </p:cTn>
                              </p:par>
                              <p:par>
                                <p:cTn id="218" presetID="10" presetClass="exit" presetSubtype="0" fill="hold" grpId="1" nodeType="withEffect">
                                  <p:stCondLst>
                                    <p:cond delay="0"/>
                                  </p:stCondLst>
                                  <p:childTnLst>
                                    <p:animEffect transition="out" filter="fade">
                                      <p:cBhvr>
                                        <p:cTn id="219" dur="500"/>
                                        <p:tgtEl>
                                          <p:spTgt spid="18480"/>
                                        </p:tgtEl>
                                      </p:cBhvr>
                                    </p:animEffect>
                                    <p:set>
                                      <p:cBhvr>
                                        <p:cTn id="220" dur="1" fill="hold">
                                          <p:stCondLst>
                                            <p:cond delay="499"/>
                                          </p:stCondLst>
                                        </p:cTn>
                                        <p:tgtEl>
                                          <p:spTgt spid="18480"/>
                                        </p:tgtEl>
                                        <p:attrNameLst>
                                          <p:attrName>style.visibility</p:attrName>
                                        </p:attrNameLst>
                                      </p:cBhvr>
                                      <p:to>
                                        <p:strVal val="hidden"/>
                                      </p:to>
                                    </p:set>
                                  </p:childTnLst>
                                </p:cTn>
                              </p:par>
                              <p:par>
                                <p:cTn id="221" presetID="10" presetClass="exit" presetSubtype="0" fill="hold" grpId="1" nodeType="withEffect">
                                  <p:stCondLst>
                                    <p:cond delay="0"/>
                                  </p:stCondLst>
                                  <p:childTnLst>
                                    <p:animEffect transition="out" filter="fade">
                                      <p:cBhvr>
                                        <p:cTn id="222" dur="500"/>
                                        <p:tgtEl>
                                          <p:spTgt spid="18475"/>
                                        </p:tgtEl>
                                      </p:cBhvr>
                                    </p:animEffect>
                                    <p:set>
                                      <p:cBhvr>
                                        <p:cTn id="223" dur="1" fill="hold">
                                          <p:stCondLst>
                                            <p:cond delay="499"/>
                                          </p:stCondLst>
                                        </p:cTn>
                                        <p:tgtEl>
                                          <p:spTgt spid="18475"/>
                                        </p:tgtEl>
                                        <p:attrNameLst>
                                          <p:attrName>style.visibility</p:attrName>
                                        </p:attrNameLst>
                                      </p:cBhvr>
                                      <p:to>
                                        <p:strVal val="hidden"/>
                                      </p:to>
                                    </p:set>
                                  </p:childTnLst>
                                </p:cTn>
                              </p:par>
                              <p:par>
                                <p:cTn id="224" presetID="10" presetClass="exit" presetSubtype="0" fill="hold" grpId="1" nodeType="withEffect">
                                  <p:stCondLst>
                                    <p:cond delay="0"/>
                                  </p:stCondLst>
                                  <p:childTnLst>
                                    <p:animEffect transition="out" filter="fade">
                                      <p:cBhvr>
                                        <p:cTn id="225" dur="500"/>
                                        <p:tgtEl>
                                          <p:spTgt spid="18477"/>
                                        </p:tgtEl>
                                      </p:cBhvr>
                                    </p:animEffect>
                                    <p:set>
                                      <p:cBhvr>
                                        <p:cTn id="226" dur="1" fill="hold">
                                          <p:stCondLst>
                                            <p:cond delay="499"/>
                                          </p:stCondLst>
                                        </p:cTn>
                                        <p:tgtEl>
                                          <p:spTgt spid="18477"/>
                                        </p:tgtEl>
                                        <p:attrNameLst>
                                          <p:attrName>style.visibility</p:attrName>
                                        </p:attrNameLst>
                                      </p:cBhvr>
                                      <p:to>
                                        <p:strVal val="hidden"/>
                                      </p:to>
                                    </p:set>
                                  </p:childTnLst>
                                </p:cTn>
                              </p:par>
                              <p:par>
                                <p:cTn id="227" presetID="10" presetClass="exit" presetSubtype="0" fill="hold" grpId="1" nodeType="withEffect">
                                  <p:stCondLst>
                                    <p:cond delay="0"/>
                                  </p:stCondLst>
                                  <p:childTnLst>
                                    <p:animEffect transition="out" filter="fade">
                                      <p:cBhvr>
                                        <p:cTn id="228" dur="500"/>
                                        <p:tgtEl>
                                          <p:spTgt spid="18479"/>
                                        </p:tgtEl>
                                      </p:cBhvr>
                                    </p:animEffect>
                                    <p:set>
                                      <p:cBhvr>
                                        <p:cTn id="229" dur="1" fill="hold">
                                          <p:stCondLst>
                                            <p:cond delay="499"/>
                                          </p:stCondLst>
                                        </p:cTn>
                                        <p:tgtEl>
                                          <p:spTgt spid="18479"/>
                                        </p:tgtEl>
                                        <p:attrNameLst>
                                          <p:attrName>style.visibility</p:attrName>
                                        </p:attrNameLst>
                                      </p:cBhvr>
                                      <p:to>
                                        <p:strVal val="hidden"/>
                                      </p:to>
                                    </p:set>
                                  </p:childTnLst>
                                </p:cTn>
                              </p:par>
                              <p:par>
                                <p:cTn id="230" presetID="10" presetClass="exit" presetSubtype="0" fill="hold" grpId="1" nodeType="withEffect">
                                  <p:stCondLst>
                                    <p:cond delay="0"/>
                                  </p:stCondLst>
                                  <p:childTnLst>
                                    <p:animEffect transition="out" filter="fade">
                                      <p:cBhvr>
                                        <p:cTn id="231" dur="500"/>
                                        <p:tgtEl>
                                          <p:spTgt spid="18481"/>
                                        </p:tgtEl>
                                      </p:cBhvr>
                                    </p:animEffect>
                                    <p:set>
                                      <p:cBhvr>
                                        <p:cTn id="232" dur="1" fill="hold">
                                          <p:stCondLst>
                                            <p:cond delay="499"/>
                                          </p:stCondLst>
                                        </p:cTn>
                                        <p:tgtEl>
                                          <p:spTgt spid="18481"/>
                                        </p:tgtEl>
                                        <p:attrNameLst>
                                          <p:attrName>style.visibility</p:attrName>
                                        </p:attrNameLst>
                                      </p:cBhvr>
                                      <p:to>
                                        <p:strVal val="hidden"/>
                                      </p:to>
                                    </p:set>
                                  </p:childTnLst>
                                </p:cTn>
                              </p:par>
                              <p:par>
                                <p:cTn id="233" presetID="10" presetClass="exit" presetSubtype="0" fill="hold" grpId="1" nodeType="withEffect">
                                  <p:stCondLst>
                                    <p:cond delay="0"/>
                                  </p:stCondLst>
                                  <p:childTnLst>
                                    <p:animEffect transition="out" filter="fade">
                                      <p:cBhvr>
                                        <p:cTn id="234" dur="500"/>
                                        <p:tgtEl>
                                          <p:spTgt spid="18478"/>
                                        </p:tgtEl>
                                      </p:cBhvr>
                                    </p:animEffect>
                                    <p:set>
                                      <p:cBhvr>
                                        <p:cTn id="235" dur="1" fill="hold">
                                          <p:stCondLst>
                                            <p:cond delay="499"/>
                                          </p:stCondLst>
                                        </p:cTn>
                                        <p:tgtEl>
                                          <p:spTgt spid="184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p:bldP spid="18435" grpId="0" animBg="1"/>
      <p:bldP spid="18436" grpId="0" animBg="1"/>
      <p:bldP spid="18437" grpId="0" animBg="1"/>
      <p:bldP spid="18438" grpId="0" animBg="1"/>
      <p:bldP spid="18439" grpId="0" animBg="1"/>
      <p:bldP spid="18440" grpId="0" animBg="1"/>
      <p:bldP spid="18441" grpId="0" animBg="1"/>
      <p:bldP spid="18442" grpId="0" animBg="1"/>
      <p:bldP spid="18443" grpId="0" animBg="1"/>
      <p:bldP spid="18444" grpId="0" animBg="1"/>
      <p:bldP spid="18445" grpId="0" animBg="1"/>
      <p:bldP spid="18446" grpId="0" animBg="1"/>
      <p:bldP spid="18447" grpId="0" animBg="1"/>
      <p:bldP spid="18448" grpId="0" animBg="1"/>
      <p:bldP spid="18449" grpId="0" animBg="1"/>
      <p:bldP spid="18450" grpId="0" animBg="1"/>
      <p:bldP spid="18451" grpId="0" animBg="1"/>
      <p:bldP spid="18452" grpId="0" animBg="1"/>
      <p:bldP spid="18453" grpId="0" animBg="1"/>
      <p:bldP spid="18453" grpId="1" animBg="1"/>
      <p:bldP spid="18454" grpId="0" animBg="1"/>
      <p:bldP spid="18454" grpId="1" animBg="1"/>
      <p:bldP spid="18455" grpId="0" animBg="1"/>
      <p:bldP spid="18455" grpId="1" animBg="1"/>
      <p:bldP spid="18456" grpId="0" animBg="1"/>
      <p:bldP spid="18456" grpId="1" animBg="1"/>
      <p:bldP spid="18457" grpId="0" animBg="1"/>
      <p:bldP spid="18457" grpId="1" animBg="1"/>
      <p:bldP spid="18458" grpId="0" animBg="1"/>
      <p:bldP spid="18458" grpId="1" animBg="1"/>
      <p:bldP spid="18459" grpId="0" animBg="1"/>
      <p:bldP spid="18459" grpId="1" animBg="1"/>
      <p:bldP spid="18460" grpId="0" animBg="1"/>
      <p:bldP spid="18460" grpId="1" animBg="1"/>
      <p:bldP spid="18461" grpId="0" animBg="1"/>
      <p:bldP spid="18461" grpId="1" animBg="1"/>
      <p:bldP spid="18462" grpId="0" animBg="1"/>
      <p:bldP spid="18462" grpId="1" animBg="1"/>
      <p:bldP spid="18463" grpId="0" animBg="1"/>
      <p:bldP spid="18463" grpId="1" animBg="1"/>
      <p:bldP spid="18464" grpId="0" animBg="1"/>
      <p:bldP spid="18464" grpId="1" animBg="1"/>
      <p:bldP spid="18465" grpId="0" animBg="1"/>
      <p:bldP spid="18465" grpId="1" animBg="1"/>
      <p:bldP spid="18466" grpId="0" animBg="1"/>
      <p:bldP spid="18466" grpId="1" animBg="1"/>
      <p:bldP spid="18467" grpId="0" animBg="1"/>
      <p:bldP spid="18467" grpId="1" animBg="1"/>
      <p:bldP spid="18468" grpId="0" animBg="1"/>
      <p:bldP spid="18468" grpId="1" animBg="1"/>
      <p:bldP spid="18469" grpId="0" animBg="1"/>
      <p:bldP spid="18469" grpId="1" animBg="1"/>
      <p:bldP spid="18470" grpId="0" animBg="1"/>
      <p:bldP spid="18471" grpId="0" animBg="1"/>
      <p:bldP spid="18471" grpId="1" animBg="1"/>
      <p:bldP spid="18472" grpId="0" animBg="1"/>
      <p:bldP spid="18472" grpId="1" animBg="1"/>
      <p:bldP spid="18473" grpId="0" animBg="1"/>
      <p:bldP spid="18473" grpId="1" animBg="1"/>
      <p:bldP spid="18474" grpId="0" animBg="1"/>
      <p:bldP spid="18474" grpId="1" animBg="1"/>
      <p:bldP spid="18475" grpId="0" animBg="1"/>
      <p:bldP spid="18475" grpId="1" animBg="1"/>
      <p:bldP spid="18476" grpId="0" animBg="1"/>
      <p:bldP spid="18476" grpId="1" animBg="1"/>
      <p:bldP spid="18477" grpId="0" animBg="1"/>
      <p:bldP spid="18477" grpId="1" animBg="1"/>
      <p:bldP spid="18478" grpId="0" animBg="1"/>
      <p:bldP spid="18478" grpId="1" animBg="1"/>
      <p:bldP spid="18479" grpId="0" animBg="1"/>
      <p:bldP spid="18479" grpId="1" animBg="1"/>
      <p:bldP spid="18480" grpId="0" animBg="1"/>
      <p:bldP spid="18480" grpId="1" animBg="1"/>
      <p:bldP spid="18481" grpId="0" animBg="1"/>
      <p:bldP spid="18481" grpId="1" animBg="1"/>
      <p:bldP spid="18482" grpId="0" animBg="1"/>
      <p:bldP spid="1848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p:txBody>
          <a:bodyPr/>
          <a:lstStyle/>
          <a:p>
            <a:pPr>
              <a:lnSpc>
                <a:spcPct val="150000"/>
              </a:lnSpc>
            </a:pPr>
            <a:r>
              <a:rPr lang="zh-CN" altLang="en-US" sz="2400" dirty="0"/>
              <a:t>粒子群算法</a:t>
            </a:r>
            <a:endParaRPr lang="zh-CN" altLang="zh-CN" sz="2400" dirty="0"/>
          </a:p>
        </p:txBody>
      </p:sp>
      <p:sp>
        <p:nvSpPr>
          <p:cNvPr id="20484" name="Text Box 4"/>
          <p:cNvSpPr txBox="1">
            <a:spLocks noChangeArrowheads="1"/>
          </p:cNvSpPr>
          <p:nvPr/>
        </p:nvSpPr>
        <p:spPr bwMode="auto">
          <a:xfrm>
            <a:off x="2286000" y="2362201"/>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90000"/>
              </a:lnSpc>
              <a:spcBef>
                <a:spcPct val="20000"/>
              </a:spcBef>
              <a:buClr>
                <a:schemeClr val="folHlink"/>
              </a:buClr>
              <a:buSzPct val="60000"/>
              <a:buFont typeface="Wingdings" panose="05000000000000000000" pitchFamily="2" charset="2"/>
              <a:buNone/>
            </a:pPr>
            <a:r>
              <a:rPr lang="zh-CN" altLang="zh-CN" sz="2000">
                <a:solidFill>
                  <a:srgbClr val="000000"/>
                </a:solidFill>
                <a:latin typeface="Times New Roman" panose="02020603050405020304" pitchFamily="18" charset="0"/>
              </a:rPr>
              <a:t>         </a:t>
            </a:r>
            <a:endParaRPr lang="zh-CN" altLang="zh-CN" sz="2000">
              <a:latin typeface="Times New Roman" panose="02020603050405020304" pitchFamily="18" charset="0"/>
            </a:endParaRPr>
          </a:p>
        </p:txBody>
      </p:sp>
      <p:sp>
        <p:nvSpPr>
          <p:cNvPr id="20485" name="Rectangle 5"/>
          <p:cNvSpPr>
            <a:spLocks noChangeArrowheads="1"/>
          </p:cNvSpPr>
          <p:nvPr/>
        </p:nvSpPr>
        <p:spPr bwMode="auto">
          <a:xfrm>
            <a:off x="2133600" y="1905001"/>
            <a:ext cx="8001000" cy="176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20000"/>
              </a:spcBef>
              <a:buClr>
                <a:schemeClr val="folHlink"/>
              </a:buClr>
              <a:buSzPct val="60000"/>
              <a:buFont typeface="Wingdings" panose="05000000000000000000" pitchFamily="2" charset="2"/>
              <a:buNone/>
            </a:pPr>
            <a:endParaRPr lang="zh-CN" altLang="zh-CN" sz="3200" b="1">
              <a:latin typeface="Tahoma" panose="020B0604030504040204" pitchFamily="34" charset="0"/>
              <a:ea typeface="楷体_GB2312" pitchFamily="1" charset="-122"/>
            </a:endParaRPr>
          </a:p>
          <a:p>
            <a:pPr eaLnBrk="0" hangingPunct="0">
              <a:spcBef>
                <a:spcPct val="20000"/>
              </a:spcBef>
              <a:buClr>
                <a:schemeClr val="folHlink"/>
              </a:buClr>
              <a:buSzPct val="60000"/>
              <a:buFont typeface="Wingdings" panose="05000000000000000000" pitchFamily="2" charset="2"/>
              <a:buChar char="n"/>
            </a:pPr>
            <a:endParaRPr lang="zh-CN" altLang="zh-CN" sz="3200">
              <a:latin typeface="Tahoma" panose="020B0604030504040204" pitchFamily="34" charset="0"/>
              <a:ea typeface="楷体_GB2312" pitchFamily="1" charset="-122"/>
            </a:endParaRPr>
          </a:p>
          <a:p>
            <a:pPr eaLnBrk="0" hangingPunct="0">
              <a:spcBef>
                <a:spcPct val="20000"/>
              </a:spcBef>
              <a:buClr>
                <a:schemeClr val="folHlink"/>
              </a:buClr>
              <a:buSzPct val="60000"/>
              <a:buFont typeface="Wingdings" panose="05000000000000000000" pitchFamily="2" charset="2"/>
              <a:buNone/>
            </a:pPr>
            <a:r>
              <a:rPr lang="zh-CN" altLang="zh-CN" sz="3200">
                <a:latin typeface="Tahoma" panose="020B0604030504040204" pitchFamily="34" charset="0"/>
                <a:ea typeface="楷体_GB2312" pitchFamily="1" charset="-122"/>
              </a:rPr>
              <a:t>                   </a:t>
            </a:r>
          </a:p>
        </p:txBody>
      </p:sp>
      <p:sp>
        <p:nvSpPr>
          <p:cNvPr id="20486" name="Rectangle 6"/>
          <p:cNvSpPr>
            <a:spLocks noChangeArrowheads="1"/>
          </p:cNvSpPr>
          <p:nvPr/>
        </p:nvSpPr>
        <p:spPr bwMode="auto">
          <a:xfrm>
            <a:off x="1682496" y="1447801"/>
            <a:ext cx="8604504"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D维空间中，有N个粒子；</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粒子i位置：</a:t>
            </a:r>
            <a:r>
              <a:rPr lang="zh-CN" altLang="zh-CN" sz="2000" b="1" dirty="0">
                <a:latin typeface="楷体_GB2312" pitchFamily="1" charset="-122"/>
                <a:ea typeface="楷体_GB2312" pitchFamily="1" charset="-122"/>
              </a:rPr>
              <a:t>x</a:t>
            </a:r>
            <a:r>
              <a:rPr lang="zh-CN" altLang="zh-CN" sz="2000" b="1"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=(x</a:t>
            </a:r>
            <a:r>
              <a:rPr lang="zh-CN" altLang="zh-CN" sz="2000" baseline="-25000" dirty="0">
                <a:latin typeface="楷体_GB2312" pitchFamily="1" charset="-122"/>
                <a:ea typeface="楷体_GB2312" pitchFamily="1" charset="-122"/>
              </a:rPr>
              <a:t>i1</a:t>
            </a:r>
            <a:r>
              <a:rPr lang="zh-CN" altLang="zh-CN" sz="2000" dirty="0">
                <a:latin typeface="楷体_GB2312" pitchFamily="1" charset="-122"/>
                <a:ea typeface="楷体_GB2312" pitchFamily="1" charset="-122"/>
              </a:rPr>
              <a:t>,x</a:t>
            </a:r>
            <a:r>
              <a:rPr lang="zh-CN" altLang="zh-CN" sz="2000" baseline="-25000" dirty="0">
                <a:latin typeface="楷体_GB2312" pitchFamily="1" charset="-122"/>
                <a:ea typeface="楷体_GB2312" pitchFamily="1" charset="-122"/>
              </a:rPr>
              <a:t>i2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x</a:t>
            </a:r>
            <a:r>
              <a:rPr lang="zh-CN" altLang="zh-CN" sz="2000" baseline="-25000" dirty="0">
                <a:latin typeface="楷体_GB2312" pitchFamily="1" charset="-122"/>
                <a:ea typeface="楷体_GB2312" pitchFamily="1" charset="-122"/>
              </a:rPr>
              <a:t>iD</a:t>
            </a:r>
            <a:r>
              <a:rPr lang="zh-CN" altLang="zh-CN" sz="2000" dirty="0">
                <a:latin typeface="楷体_GB2312" pitchFamily="1" charset="-122"/>
                <a:ea typeface="楷体_GB2312" pitchFamily="1" charset="-122"/>
              </a:rPr>
              <a:t>)，将x</a:t>
            </a:r>
            <a:r>
              <a:rPr lang="zh-CN" altLang="zh-CN" sz="2000"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代入适应函数f(x</a:t>
            </a:r>
            <a:r>
              <a:rPr lang="zh-CN" altLang="zh-CN" sz="2000"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)求适应值；</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粒子i速度：</a:t>
            </a:r>
            <a:r>
              <a:rPr lang="zh-CN" altLang="zh-CN" sz="2000" b="1" dirty="0">
                <a:latin typeface="楷体_GB2312" pitchFamily="1" charset="-122"/>
                <a:ea typeface="楷体_GB2312" pitchFamily="1" charset="-122"/>
              </a:rPr>
              <a:t>v</a:t>
            </a:r>
            <a:r>
              <a:rPr lang="zh-CN" altLang="zh-CN" sz="2000" b="1"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=(v</a:t>
            </a:r>
            <a:r>
              <a:rPr lang="zh-CN" altLang="zh-CN" sz="2000" baseline="-25000" dirty="0">
                <a:latin typeface="楷体_GB2312" pitchFamily="1" charset="-122"/>
                <a:ea typeface="楷体_GB2312" pitchFamily="1" charset="-122"/>
              </a:rPr>
              <a:t>i1</a:t>
            </a:r>
            <a:r>
              <a:rPr lang="zh-CN" altLang="zh-CN" sz="2000" dirty="0">
                <a:latin typeface="楷体_GB2312" pitchFamily="1" charset="-122"/>
                <a:ea typeface="楷体_GB2312" pitchFamily="1" charset="-122"/>
              </a:rPr>
              <a:t>,v</a:t>
            </a:r>
            <a:r>
              <a:rPr lang="zh-CN" altLang="zh-CN" sz="2000" baseline="-25000" dirty="0">
                <a:latin typeface="楷体_GB2312" pitchFamily="1" charset="-122"/>
                <a:ea typeface="楷体_GB2312" pitchFamily="1" charset="-122"/>
              </a:rPr>
              <a:t>i2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v</a:t>
            </a:r>
            <a:r>
              <a:rPr lang="zh-CN" altLang="zh-CN" sz="2000" baseline="-25000" dirty="0">
                <a:latin typeface="楷体_GB2312" pitchFamily="1" charset="-122"/>
                <a:ea typeface="楷体_GB2312" pitchFamily="1" charset="-122"/>
              </a:rPr>
              <a:t>iD</a:t>
            </a:r>
            <a:r>
              <a:rPr lang="zh-CN" altLang="zh-CN" sz="2000" dirty="0">
                <a:latin typeface="楷体_GB2312" pitchFamily="1" charset="-122"/>
                <a:ea typeface="楷体_GB2312" pitchFamily="1" charset="-122"/>
              </a:rPr>
              <a:t>)</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粒子i个体经历过的最好位置：</a:t>
            </a:r>
            <a:r>
              <a:rPr lang="zh-CN" altLang="zh-CN" sz="2000" b="1" dirty="0">
                <a:latin typeface="楷体_GB2312" pitchFamily="1" charset="-122"/>
                <a:ea typeface="楷体_GB2312" pitchFamily="1" charset="-122"/>
              </a:rPr>
              <a:t>pbest</a:t>
            </a:r>
            <a:r>
              <a:rPr lang="zh-CN" altLang="zh-CN" sz="2000" b="1" baseline="-25000" dirty="0">
                <a:latin typeface="楷体_GB2312" pitchFamily="1" charset="-122"/>
                <a:ea typeface="楷体_GB2312" pitchFamily="1" charset="-122"/>
              </a:rPr>
              <a:t>i</a:t>
            </a:r>
            <a:r>
              <a:rPr lang="zh-CN" altLang="zh-CN" sz="2000" dirty="0">
                <a:latin typeface="楷体_GB2312" pitchFamily="1" charset="-122"/>
                <a:ea typeface="楷体_GB2312" pitchFamily="1" charset="-122"/>
              </a:rPr>
              <a:t>=(p</a:t>
            </a:r>
            <a:r>
              <a:rPr lang="zh-CN" altLang="zh-CN" sz="2000" baseline="-25000" dirty="0">
                <a:latin typeface="楷体_GB2312" pitchFamily="1" charset="-122"/>
                <a:ea typeface="楷体_GB2312" pitchFamily="1" charset="-122"/>
              </a:rPr>
              <a:t>i1</a:t>
            </a:r>
            <a:r>
              <a:rPr lang="zh-CN" altLang="zh-CN" sz="2000" dirty="0">
                <a:latin typeface="楷体_GB2312" pitchFamily="1" charset="-122"/>
                <a:ea typeface="楷体_GB2312" pitchFamily="1" charset="-122"/>
              </a:rPr>
              <a:t>,p</a:t>
            </a:r>
            <a:r>
              <a:rPr lang="zh-CN" altLang="zh-CN" sz="2000" baseline="-25000" dirty="0">
                <a:latin typeface="楷体_GB2312" pitchFamily="1" charset="-122"/>
                <a:ea typeface="楷体_GB2312" pitchFamily="1" charset="-122"/>
              </a:rPr>
              <a:t>i2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p</a:t>
            </a:r>
            <a:r>
              <a:rPr lang="zh-CN" altLang="zh-CN" sz="2000" baseline="-25000" dirty="0">
                <a:latin typeface="楷体_GB2312" pitchFamily="1" charset="-122"/>
                <a:ea typeface="楷体_GB2312" pitchFamily="1" charset="-122"/>
              </a:rPr>
              <a:t>iD</a:t>
            </a:r>
            <a:r>
              <a:rPr lang="zh-CN" altLang="zh-CN" sz="2000" dirty="0">
                <a:latin typeface="楷体_GB2312" pitchFamily="1" charset="-122"/>
                <a:ea typeface="楷体_GB2312" pitchFamily="1" charset="-122"/>
              </a:rPr>
              <a:t>) </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种群所经历过的最好位置：</a:t>
            </a:r>
            <a:r>
              <a:rPr lang="zh-CN" altLang="zh-CN" sz="2000" b="1" dirty="0">
                <a:latin typeface="楷体_GB2312" pitchFamily="1" charset="-122"/>
                <a:ea typeface="楷体_GB2312" pitchFamily="1" charset="-122"/>
              </a:rPr>
              <a:t>gbest</a:t>
            </a:r>
            <a:r>
              <a:rPr lang="zh-CN" altLang="zh-CN" sz="2000" dirty="0">
                <a:latin typeface="楷体_GB2312" pitchFamily="1" charset="-122"/>
                <a:ea typeface="楷体_GB2312" pitchFamily="1" charset="-122"/>
              </a:rPr>
              <a:t>=(g</a:t>
            </a:r>
            <a:r>
              <a:rPr lang="zh-CN" altLang="zh-CN" sz="2000" baseline="-25000" dirty="0">
                <a:latin typeface="楷体_GB2312" pitchFamily="1" charset="-122"/>
                <a:ea typeface="楷体_GB2312" pitchFamily="1" charset="-122"/>
              </a:rPr>
              <a:t>1</a:t>
            </a:r>
            <a:r>
              <a:rPr lang="zh-CN" altLang="zh-CN" sz="2000" dirty="0">
                <a:latin typeface="楷体_GB2312" pitchFamily="1" charset="-122"/>
                <a:ea typeface="楷体_GB2312" pitchFamily="1" charset="-122"/>
              </a:rPr>
              <a:t>,g</a:t>
            </a:r>
            <a:r>
              <a:rPr lang="zh-CN" altLang="zh-CN" sz="2000" baseline="-25000" dirty="0">
                <a:latin typeface="楷体_GB2312" pitchFamily="1" charset="-122"/>
                <a:ea typeface="楷体_GB2312" pitchFamily="1" charset="-122"/>
              </a:rPr>
              <a:t>2</a:t>
            </a:r>
            <a:r>
              <a:rPr lang="zh-CN" altLang="zh-CN" sz="2000" dirty="0">
                <a:latin typeface="楷体_GB2312" pitchFamily="1" charset="-122"/>
                <a:ea typeface="楷体_GB2312" pitchFamily="1" charset="-122"/>
              </a:rPr>
              <a:t>,</a:t>
            </a:r>
            <a:r>
              <a:rPr lang="zh-CN" altLang="zh-CN" sz="2000" dirty="0">
                <a:latin typeface="Tahoma" panose="020B0604030504040204" pitchFamily="34" charset="0"/>
                <a:ea typeface="楷体_GB2312" pitchFamily="1" charset="-122"/>
              </a:rPr>
              <a:t>…</a:t>
            </a:r>
            <a:r>
              <a:rPr lang="zh-CN" altLang="zh-CN" sz="2000" dirty="0">
                <a:latin typeface="楷体_GB2312" pitchFamily="1" charset="-122"/>
                <a:ea typeface="楷体_GB2312" pitchFamily="1" charset="-122"/>
              </a:rPr>
              <a:t>g</a:t>
            </a:r>
            <a:r>
              <a:rPr lang="zh-CN" altLang="zh-CN" sz="2000" baseline="-25000" dirty="0">
                <a:latin typeface="楷体_GB2312" pitchFamily="1" charset="-122"/>
                <a:ea typeface="楷体_GB2312" pitchFamily="1" charset="-122"/>
              </a:rPr>
              <a:t>D</a:t>
            </a:r>
            <a:r>
              <a:rPr lang="zh-CN" altLang="zh-CN" sz="2000" dirty="0">
                <a:latin typeface="楷体_GB2312" pitchFamily="1" charset="-122"/>
                <a:ea typeface="楷体_GB2312" pitchFamily="1" charset="-122"/>
              </a:rPr>
              <a:t>)</a:t>
            </a:r>
          </a:p>
          <a:p>
            <a:pPr eaLnBrk="0" hangingPunct="0">
              <a:spcBef>
                <a:spcPct val="50000"/>
              </a:spcBef>
              <a:buClr>
                <a:schemeClr val="folHlink"/>
              </a:buClr>
              <a:buSzPct val="60000"/>
              <a:buFont typeface="Wingdings" panose="05000000000000000000" pitchFamily="2" charset="2"/>
              <a:buNone/>
            </a:pPr>
            <a:endParaRPr lang="zh-CN" altLang="zh-CN" sz="2000" dirty="0">
              <a:latin typeface="楷体_GB2312" pitchFamily="1" charset="-122"/>
              <a:ea typeface="楷体_GB2312" pitchFamily="1" charset="-122"/>
            </a:endParaRP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通常，在第d（1</a:t>
            </a:r>
            <a:r>
              <a:rPr lang="zh-CN" altLang="zh-CN" dirty="0"/>
              <a:t>≤d≤D</a:t>
            </a:r>
            <a:r>
              <a:rPr lang="zh-CN" altLang="zh-CN" sz="2000" dirty="0">
                <a:latin typeface="楷体_GB2312" pitchFamily="1" charset="-122"/>
                <a:ea typeface="楷体_GB2312" pitchFamily="1" charset="-122"/>
              </a:rPr>
              <a:t>）维的位置变化范围限定在              内，     </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速度变化范围限定在              内（即在迭代中若                  </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超出了边界值，则该维的速度或位置被限制为该维最大速度或边界  </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位置）</a:t>
            </a:r>
          </a:p>
          <a:p>
            <a:pPr eaLnBrk="0" hangingPunct="0">
              <a:spcBef>
                <a:spcPct val="50000"/>
              </a:spcBef>
              <a:buClr>
                <a:schemeClr val="folHlink"/>
              </a:buClr>
              <a:buSzPct val="60000"/>
              <a:buFont typeface="Wingdings" panose="05000000000000000000" pitchFamily="2" charset="2"/>
              <a:buNone/>
            </a:pPr>
            <a:r>
              <a:rPr lang="zh-CN" altLang="zh-CN" sz="2000" dirty="0">
                <a:latin typeface="楷体_GB2312" pitchFamily="1" charset="-122"/>
                <a:ea typeface="楷体_GB2312" pitchFamily="1" charset="-122"/>
              </a:rPr>
              <a:t>    </a:t>
            </a:r>
          </a:p>
        </p:txBody>
      </p:sp>
      <p:graphicFrame>
        <p:nvGraphicFramePr>
          <p:cNvPr id="20487" name="Object 7"/>
          <p:cNvGraphicFramePr>
            <a:graphicFrameLocks noChangeAspect="1"/>
          </p:cNvGraphicFramePr>
          <p:nvPr>
            <p:extLst>
              <p:ext uri="{D42A27DB-BD31-4B8C-83A1-F6EECF244321}">
                <p14:modId xmlns:p14="http://schemas.microsoft.com/office/powerpoint/2010/main" val="188097911"/>
              </p:ext>
            </p:extLst>
          </p:nvPr>
        </p:nvGraphicFramePr>
        <p:xfrm>
          <a:off x="7086600" y="4192587"/>
          <a:ext cx="1752600" cy="455613"/>
        </p:xfrm>
        <a:graphic>
          <a:graphicData uri="http://schemas.openxmlformats.org/presentationml/2006/ole">
            <mc:AlternateContent xmlns:mc="http://schemas.openxmlformats.org/markup-compatibility/2006">
              <mc:Choice xmlns:v="urn:schemas-microsoft-com:vml" Requires="v">
                <p:oleObj spid="_x0000_s51277" r:id="rId4" imgW="928222" imgH="241827" progId="Equation.DSMT4">
                  <p:embed/>
                </p:oleObj>
              </mc:Choice>
              <mc:Fallback>
                <p:oleObj r:id="rId4" imgW="928222" imgH="24182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4192587"/>
                        <a:ext cx="17526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8" name="Object 8"/>
          <p:cNvGraphicFramePr>
            <a:graphicFrameLocks noChangeAspect="1"/>
          </p:cNvGraphicFramePr>
          <p:nvPr>
            <p:extLst>
              <p:ext uri="{D42A27DB-BD31-4B8C-83A1-F6EECF244321}">
                <p14:modId xmlns:p14="http://schemas.microsoft.com/office/powerpoint/2010/main" val="1101917697"/>
              </p:ext>
            </p:extLst>
          </p:nvPr>
        </p:nvGraphicFramePr>
        <p:xfrm>
          <a:off x="4559808" y="4648200"/>
          <a:ext cx="1828800" cy="469900"/>
        </p:xfrm>
        <a:graphic>
          <a:graphicData uri="http://schemas.openxmlformats.org/presentationml/2006/ole">
            <mc:AlternateContent xmlns:mc="http://schemas.openxmlformats.org/markup-compatibility/2006">
              <mc:Choice xmlns:v="urn:schemas-microsoft-com:vml" Requires="v">
                <p:oleObj spid="_x0000_s51278" r:id="rId6" imgW="940934" imgH="241827" progId="Equation.DSMT4">
                  <p:embed/>
                </p:oleObj>
              </mc:Choice>
              <mc:Fallback>
                <p:oleObj r:id="rId6" imgW="940934" imgH="24182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9808" y="4648200"/>
                        <a:ext cx="18288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9" name="Object 9"/>
          <p:cNvGraphicFramePr>
            <a:graphicFrameLocks noChangeAspect="1"/>
          </p:cNvGraphicFramePr>
          <p:nvPr>
            <p:extLst>
              <p:ext uri="{D42A27DB-BD31-4B8C-83A1-F6EECF244321}">
                <p14:modId xmlns:p14="http://schemas.microsoft.com/office/powerpoint/2010/main" val="2366139347"/>
              </p:ext>
            </p:extLst>
          </p:nvPr>
        </p:nvGraphicFramePr>
        <p:xfrm>
          <a:off x="8420100" y="4575123"/>
          <a:ext cx="1143000" cy="527050"/>
        </p:xfrm>
        <a:graphic>
          <a:graphicData uri="http://schemas.openxmlformats.org/presentationml/2006/ole">
            <mc:AlternateContent xmlns:mc="http://schemas.openxmlformats.org/markup-compatibility/2006">
              <mc:Choice xmlns:v="urn:schemas-microsoft-com:vml" Requires="v">
                <p:oleObj spid="_x0000_s51279" r:id="rId8" imgW="496047" imgH="229116" progId="Equation.DSMT4">
                  <p:embed/>
                </p:oleObj>
              </mc:Choice>
              <mc:Fallback>
                <p:oleObj r:id="rId8" imgW="496047" imgH="22911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20100" y="4575123"/>
                        <a:ext cx="114300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848378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1536192" y="762001"/>
            <a:ext cx="9409176" cy="5364163"/>
          </a:xfrm>
        </p:spPr>
        <p:txBody>
          <a:bodyPr>
            <a:normAutofit fontScale="70000" lnSpcReduction="20000"/>
          </a:bodyPr>
          <a:lstStyle/>
          <a:p>
            <a:pPr>
              <a:lnSpc>
                <a:spcPct val="150000"/>
              </a:lnSpc>
            </a:pPr>
            <a:r>
              <a:rPr lang="zh-CN" altLang="zh-CN" sz="2400" dirty="0"/>
              <a:t>粒子i的第d维速度更新公式：</a:t>
            </a:r>
          </a:p>
          <a:p>
            <a:pPr>
              <a:lnSpc>
                <a:spcPct val="150000"/>
              </a:lnSpc>
            </a:pPr>
            <a:endParaRPr lang="zh-CN" altLang="zh-CN" sz="2400" dirty="0"/>
          </a:p>
          <a:p>
            <a:pPr>
              <a:lnSpc>
                <a:spcPct val="150000"/>
              </a:lnSpc>
              <a:buFont typeface="Wingdings" panose="05000000000000000000" pitchFamily="2" charset="2"/>
              <a:buNone/>
            </a:pPr>
            <a:r>
              <a:rPr lang="zh-CN" altLang="zh-CN" sz="2400" dirty="0"/>
              <a:t>    </a:t>
            </a:r>
          </a:p>
          <a:p>
            <a:pPr>
              <a:lnSpc>
                <a:spcPct val="150000"/>
              </a:lnSpc>
            </a:pPr>
            <a:r>
              <a:rPr lang="zh-CN" altLang="zh-CN" sz="2400" dirty="0"/>
              <a:t> 粒子i的第d维位置更新公式：</a:t>
            </a:r>
          </a:p>
          <a:p>
            <a:pPr>
              <a:lnSpc>
                <a:spcPct val="150000"/>
              </a:lnSpc>
              <a:buFont typeface="Wingdings" panose="05000000000000000000" pitchFamily="2" charset="2"/>
              <a:buNone/>
            </a:pPr>
            <a:r>
              <a:rPr lang="zh-CN" altLang="zh-CN" sz="2400" dirty="0"/>
              <a:t>	</a:t>
            </a:r>
          </a:p>
          <a:p>
            <a:pPr>
              <a:lnSpc>
                <a:spcPct val="150000"/>
              </a:lnSpc>
              <a:buFont typeface="Wingdings" panose="05000000000000000000" pitchFamily="2" charset="2"/>
              <a:buNone/>
            </a:pPr>
            <a:r>
              <a:rPr lang="zh-CN" altLang="zh-CN" sz="2400" dirty="0"/>
              <a:t>	</a:t>
            </a:r>
          </a:p>
          <a:p>
            <a:pPr>
              <a:lnSpc>
                <a:spcPct val="150000"/>
              </a:lnSpc>
              <a:buFont typeface="Wingdings" panose="05000000000000000000" pitchFamily="2" charset="2"/>
              <a:buNone/>
            </a:pPr>
            <a:r>
              <a:rPr lang="zh-CN" altLang="zh-CN" sz="2400" dirty="0"/>
              <a:t>          </a:t>
            </a:r>
            <a:r>
              <a:rPr lang="en-US" altLang="zh-CN" sz="2400" dirty="0"/>
              <a:t>      </a:t>
            </a:r>
            <a:r>
              <a:rPr lang="zh-CN" altLang="zh-CN" sz="2400" dirty="0"/>
              <a:t>—第k次迭代粒子i飞行速度矢量的第d维分量</a:t>
            </a:r>
          </a:p>
          <a:p>
            <a:pPr>
              <a:lnSpc>
                <a:spcPct val="150000"/>
              </a:lnSpc>
              <a:buFont typeface="Wingdings" panose="05000000000000000000" pitchFamily="2" charset="2"/>
              <a:buNone/>
            </a:pPr>
            <a:r>
              <a:rPr lang="zh-CN" altLang="zh-CN" sz="2400" dirty="0"/>
              <a:t>          </a:t>
            </a:r>
            <a:r>
              <a:rPr lang="en-US" altLang="zh-CN" sz="2400" dirty="0"/>
              <a:t>      </a:t>
            </a:r>
            <a:r>
              <a:rPr lang="zh-CN" altLang="zh-CN" sz="2400" dirty="0"/>
              <a:t>—第k次迭代粒子i位置矢量的第d维分量</a:t>
            </a:r>
          </a:p>
          <a:p>
            <a:pPr>
              <a:lnSpc>
                <a:spcPct val="150000"/>
              </a:lnSpc>
              <a:buFont typeface="Wingdings" panose="05000000000000000000" pitchFamily="2" charset="2"/>
              <a:buNone/>
            </a:pPr>
            <a:r>
              <a:rPr lang="zh-CN" altLang="zh-CN" sz="2400" dirty="0"/>
              <a:t>   </a:t>
            </a:r>
            <a:r>
              <a:rPr lang="en-US" altLang="zh-CN" sz="2400" dirty="0"/>
              <a:t>     </a:t>
            </a:r>
            <a:r>
              <a:rPr lang="zh-CN" altLang="zh-CN" sz="2400" dirty="0"/>
              <a:t> c1,c2—加速度常数，调节学习最大步长</a:t>
            </a:r>
          </a:p>
          <a:p>
            <a:pPr>
              <a:lnSpc>
                <a:spcPct val="150000"/>
              </a:lnSpc>
              <a:buFont typeface="Wingdings" panose="05000000000000000000" pitchFamily="2" charset="2"/>
              <a:buNone/>
            </a:pPr>
            <a:r>
              <a:rPr lang="zh-CN" altLang="zh-CN" sz="2400" dirty="0"/>
              <a:t>   </a:t>
            </a:r>
            <a:r>
              <a:rPr lang="en-US" altLang="zh-CN" sz="2400" dirty="0"/>
              <a:t>    </a:t>
            </a:r>
            <a:r>
              <a:rPr lang="zh-CN" altLang="zh-CN" sz="2400" dirty="0"/>
              <a:t> r1,r2—两个随机数，取值范围[0，1]，以增加搜索随机性</a:t>
            </a:r>
          </a:p>
          <a:p>
            <a:pPr>
              <a:lnSpc>
                <a:spcPct val="150000"/>
              </a:lnSpc>
              <a:buFont typeface="Wingdings" panose="05000000000000000000" pitchFamily="2" charset="2"/>
              <a:buNone/>
            </a:pPr>
            <a:r>
              <a:rPr lang="zh-CN" altLang="zh-CN" sz="2400" dirty="0"/>
              <a:t>   </a:t>
            </a:r>
            <a:r>
              <a:rPr lang="en-US" altLang="zh-CN" sz="2400" dirty="0"/>
              <a:t>    </a:t>
            </a:r>
            <a:r>
              <a:rPr lang="zh-CN" altLang="zh-CN" sz="2400" dirty="0"/>
              <a:t> w —惯性权重，非负数，调节对解空间的搜索范围</a:t>
            </a:r>
          </a:p>
          <a:p>
            <a:pPr>
              <a:lnSpc>
                <a:spcPct val="150000"/>
              </a:lnSpc>
            </a:pPr>
            <a:endParaRPr lang="zh-CN" altLang="zh-CN" sz="2400" dirty="0"/>
          </a:p>
          <a:p>
            <a:pPr>
              <a:lnSpc>
                <a:spcPct val="150000"/>
              </a:lnSpc>
            </a:pPr>
            <a:endParaRPr lang="zh-CN" altLang="zh-CN" sz="2400" dirty="0"/>
          </a:p>
        </p:txBody>
      </p:sp>
      <p:graphicFrame>
        <p:nvGraphicFramePr>
          <p:cNvPr id="21508" name="Object 4"/>
          <p:cNvGraphicFramePr>
            <a:graphicFrameLocks noChangeAspect="1"/>
          </p:cNvGraphicFramePr>
          <p:nvPr/>
        </p:nvGraphicFramePr>
        <p:xfrm>
          <a:off x="2286001" y="1295400"/>
          <a:ext cx="7058025" cy="552450"/>
        </p:xfrm>
        <a:graphic>
          <a:graphicData uri="http://schemas.openxmlformats.org/presentationml/2006/ole">
            <mc:AlternateContent xmlns:mc="http://schemas.openxmlformats.org/markup-compatibility/2006">
              <mc:Choice xmlns:v="urn:schemas-microsoft-com:vml" Requires="v">
                <p:oleObj spid="_x0000_s52334" r:id="rId3" imgW="3085078" imgH="241512" progId="Equation.DSMT4">
                  <p:embed/>
                </p:oleObj>
              </mc:Choice>
              <mc:Fallback>
                <p:oleObj r:id="rId3" imgW="3085078" imgH="2415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1295400"/>
                        <a:ext cx="70580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9" name="Object 5"/>
          <p:cNvGraphicFramePr>
            <a:graphicFrameLocks noChangeAspect="1"/>
          </p:cNvGraphicFramePr>
          <p:nvPr>
            <p:extLst>
              <p:ext uri="{D42A27DB-BD31-4B8C-83A1-F6EECF244321}">
                <p14:modId xmlns:p14="http://schemas.microsoft.com/office/powerpoint/2010/main" val="3994154693"/>
              </p:ext>
            </p:extLst>
          </p:nvPr>
        </p:nvGraphicFramePr>
        <p:xfrm>
          <a:off x="3502597" y="2564607"/>
          <a:ext cx="3429000" cy="879475"/>
        </p:xfrm>
        <a:graphic>
          <a:graphicData uri="http://schemas.openxmlformats.org/presentationml/2006/ole">
            <mc:AlternateContent xmlns:mc="http://schemas.openxmlformats.org/markup-compatibility/2006">
              <mc:Choice xmlns:v="urn:schemas-microsoft-com:vml" Requires="v">
                <p:oleObj spid="_x0000_s52335" r:id="rId5" imgW="940934" imgH="241827" progId="Equation.DSMT4">
                  <p:embed/>
                </p:oleObj>
              </mc:Choice>
              <mc:Fallback>
                <p:oleObj r:id="rId5" imgW="940934" imgH="24182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2597" y="2564607"/>
                        <a:ext cx="3429000"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10" name="Object 6"/>
          <p:cNvGraphicFramePr>
            <a:graphicFrameLocks noChangeAspect="1"/>
          </p:cNvGraphicFramePr>
          <p:nvPr>
            <p:extLst>
              <p:ext uri="{D42A27DB-BD31-4B8C-83A1-F6EECF244321}">
                <p14:modId xmlns:p14="http://schemas.microsoft.com/office/powerpoint/2010/main" val="3415681602"/>
              </p:ext>
            </p:extLst>
          </p:nvPr>
        </p:nvGraphicFramePr>
        <p:xfrm>
          <a:off x="2010156" y="3444082"/>
          <a:ext cx="479425" cy="609600"/>
        </p:xfrm>
        <a:graphic>
          <a:graphicData uri="http://schemas.openxmlformats.org/presentationml/2006/ole">
            <mc:AlternateContent xmlns:mc="http://schemas.openxmlformats.org/markup-compatibility/2006">
              <mc:Choice xmlns:v="urn:schemas-microsoft-com:vml" Requires="v">
                <p:oleObj spid="_x0000_s52336" r:id="rId7" imgW="191481" imgH="242458" progId="Equation.DSMT4">
                  <p:embed/>
                </p:oleObj>
              </mc:Choice>
              <mc:Fallback>
                <p:oleObj r:id="rId7" imgW="191481" imgH="24245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0156" y="3444082"/>
                        <a:ext cx="479425" cy="609600"/>
                      </a:xfrm>
                      <a:prstGeom prst="rect">
                        <a:avLst/>
                      </a:prstGeom>
                      <a:noFill/>
                      <a:ln>
                        <a:noFill/>
                      </a:ln>
                      <a:effectLst/>
                      <a:extLst/>
                    </p:spPr>
                  </p:pic>
                </p:oleObj>
              </mc:Fallback>
            </mc:AlternateContent>
          </a:graphicData>
        </a:graphic>
      </p:graphicFrame>
      <p:graphicFrame>
        <p:nvGraphicFramePr>
          <p:cNvPr id="21511" name="Object 7"/>
          <p:cNvGraphicFramePr>
            <a:graphicFrameLocks noChangeAspect="1"/>
          </p:cNvGraphicFramePr>
          <p:nvPr>
            <p:extLst>
              <p:ext uri="{D42A27DB-BD31-4B8C-83A1-F6EECF244321}">
                <p14:modId xmlns:p14="http://schemas.microsoft.com/office/powerpoint/2010/main" val="3137222340"/>
              </p:ext>
            </p:extLst>
          </p:nvPr>
        </p:nvGraphicFramePr>
        <p:xfrm>
          <a:off x="1995106" y="3920331"/>
          <a:ext cx="512763" cy="609600"/>
        </p:xfrm>
        <a:graphic>
          <a:graphicData uri="http://schemas.openxmlformats.org/presentationml/2006/ole">
            <mc:AlternateContent xmlns:mc="http://schemas.openxmlformats.org/markup-compatibility/2006">
              <mc:Choice xmlns:v="urn:schemas-microsoft-com:vml" Requires="v">
                <p:oleObj spid="_x0000_s52337" r:id="rId9" imgW="204136" imgH="242352" progId="Equation.DSMT4">
                  <p:embed/>
                </p:oleObj>
              </mc:Choice>
              <mc:Fallback>
                <p:oleObj r:id="rId9" imgW="204136" imgH="24235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5106" y="3920331"/>
                        <a:ext cx="51276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64493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1216152" y="722377"/>
            <a:ext cx="9765792" cy="5422392"/>
          </a:xfrm>
        </p:spPr>
        <p:txBody>
          <a:bodyPr>
            <a:normAutofit/>
          </a:bodyPr>
          <a:lstStyle/>
          <a:p>
            <a:pPr>
              <a:lnSpc>
                <a:spcPct val="150000"/>
              </a:lnSpc>
            </a:pPr>
            <a:endParaRPr lang="en-US" altLang="zh-CN" sz="2400" dirty="0"/>
          </a:p>
          <a:p>
            <a:pPr>
              <a:lnSpc>
                <a:spcPct val="150000"/>
              </a:lnSpc>
            </a:pPr>
            <a:endParaRPr lang="en-US" altLang="zh-CN" sz="2400" dirty="0"/>
          </a:p>
          <a:p>
            <a:pPr>
              <a:lnSpc>
                <a:spcPct val="150000"/>
              </a:lnSpc>
            </a:pPr>
            <a:r>
              <a:rPr lang="zh-CN" altLang="zh-CN" sz="2000" dirty="0"/>
              <a:t>粒子速度更新公式包含三部分：</a:t>
            </a:r>
          </a:p>
          <a:p>
            <a:pPr>
              <a:lnSpc>
                <a:spcPct val="150000"/>
              </a:lnSpc>
              <a:buFont typeface="Wingdings" panose="05000000000000000000" pitchFamily="2" charset="2"/>
              <a:buNone/>
            </a:pPr>
            <a:r>
              <a:rPr lang="zh-CN" altLang="zh-CN" sz="2000" dirty="0"/>
              <a:t>   </a:t>
            </a:r>
            <a:r>
              <a:rPr lang="en-US" altLang="zh-CN" sz="2000" dirty="0"/>
              <a:t>  </a:t>
            </a:r>
            <a:r>
              <a:rPr lang="zh-CN" altLang="zh-CN" sz="2000" dirty="0"/>
              <a:t>第一部分为粒子先前的速度</a:t>
            </a:r>
          </a:p>
          <a:p>
            <a:pPr>
              <a:lnSpc>
                <a:spcPct val="150000"/>
              </a:lnSpc>
              <a:buFont typeface="Wingdings" panose="05000000000000000000" pitchFamily="2" charset="2"/>
              <a:buNone/>
            </a:pPr>
            <a:r>
              <a:rPr lang="zh-CN" altLang="zh-CN" sz="2000" dirty="0"/>
              <a:t>   </a:t>
            </a:r>
            <a:r>
              <a:rPr lang="en-US" altLang="zh-CN" sz="2000" dirty="0"/>
              <a:t>  </a:t>
            </a:r>
            <a:r>
              <a:rPr lang="zh-CN" altLang="zh-CN" sz="2000" dirty="0"/>
              <a:t>第二部分为“认知”部分，表示粒子本身的思考，可理解为粒子i当前位置与自己最好位置之间的距离。</a:t>
            </a:r>
          </a:p>
          <a:p>
            <a:pPr>
              <a:lnSpc>
                <a:spcPct val="150000"/>
              </a:lnSpc>
              <a:buFont typeface="Wingdings" panose="05000000000000000000" pitchFamily="2" charset="2"/>
              <a:buNone/>
            </a:pPr>
            <a:r>
              <a:rPr lang="zh-CN" altLang="zh-CN" sz="2000" dirty="0"/>
              <a:t>   </a:t>
            </a:r>
            <a:r>
              <a:rPr lang="en-US" altLang="zh-CN" sz="2000" dirty="0"/>
              <a:t>   </a:t>
            </a:r>
            <a:r>
              <a:rPr lang="zh-CN" altLang="zh-CN" sz="2000" dirty="0"/>
              <a:t>第三部分为“社会”部分，表示粒子间的信息共享与合作，可理解为粒子i当前位置与群体最好位置之间的距离。</a:t>
            </a:r>
          </a:p>
        </p:txBody>
      </p:sp>
      <p:graphicFrame>
        <p:nvGraphicFramePr>
          <p:cNvPr id="22531" name="Object 3"/>
          <p:cNvGraphicFramePr>
            <a:graphicFrameLocks noGrp="1" noChangeAspect="1"/>
          </p:cNvGraphicFramePr>
          <p:nvPr>
            <p:ph type="title"/>
            <p:extLst>
              <p:ext uri="{D42A27DB-BD31-4B8C-83A1-F6EECF244321}">
                <p14:modId xmlns:p14="http://schemas.microsoft.com/office/powerpoint/2010/main" val="1332369852"/>
              </p:ext>
            </p:extLst>
          </p:nvPr>
        </p:nvGraphicFramePr>
        <p:xfrm>
          <a:off x="1869948" y="1057656"/>
          <a:ext cx="8458200" cy="661988"/>
        </p:xfrm>
        <a:graphic>
          <a:graphicData uri="http://schemas.openxmlformats.org/presentationml/2006/ole">
            <mc:AlternateContent xmlns:mc="http://schemas.openxmlformats.org/markup-compatibility/2006">
              <mc:Choice xmlns:v="urn:schemas-microsoft-com:vml" Requires="v">
                <p:oleObj spid="_x0000_s53277" r:id="rId3" imgW="3085078" imgH="241512" progId="Equation.DSMT4">
                  <p:embed/>
                </p:oleObj>
              </mc:Choice>
              <mc:Fallback>
                <p:oleObj r:id="rId3" imgW="3085078" imgH="2415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948" y="1057656"/>
                        <a:ext cx="845820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标题 2"/>
          <p:cNvSpPr txBox="1">
            <a:spLocks/>
          </p:cNvSpPr>
          <p:nvPr/>
        </p:nvSpPr>
        <p:spPr>
          <a:xfrm>
            <a:off x="70104" y="5495"/>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dirty="0"/>
              <a:t>粒子群算法</a:t>
            </a:r>
          </a:p>
        </p:txBody>
      </p:sp>
    </p:spTree>
    <p:extLst>
      <p:ext uri="{BB962C8B-B14F-4D97-AF65-F5344CB8AC3E}">
        <p14:creationId xmlns:p14="http://schemas.microsoft.com/office/powerpoint/2010/main" val="270191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uiExpand="1" build="p"/>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35919</TotalTime>
  <Words>3343</Words>
  <Application>Microsoft Office PowerPoint</Application>
  <PresentationFormat>宽屏</PresentationFormat>
  <Paragraphs>385</Paragraphs>
  <Slides>49</Slides>
  <Notes>5</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3</vt:i4>
      </vt:variant>
      <vt:variant>
        <vt:lpstr>幻灯片标题</vt:lpstr>
      </vt:variant>
      <vt:variant>
        <vt:i4>49</vt:i4>
      </vt:variant>
    </vt:vector>
  </HeadingPairs>
  <TitlesOfParts>
    <vt:vector size="71" baseType="lpstr">
      <vt:lpstr>Adobe 楷体 Std R</vt:lpstr>
      <vt:lpstr>DFKai-SB</vt:lpstr>
      <vt:lpstr>PMingLiU</vt:lpstr>
      <vt:lpstr>PMingLiU</vt:lpstr>
      <vt:lpstr>等线</vt:lpstr>
      <vt:lpstr>等线 Light</vt:lpstr>
      <vt:lpstr>楷体_GB2312</vt:lpstr>
      <vt:lpstr>宋体</vt:lpstr>
      <vt:lpstr>Arial</vt:lpstr>
      <vt:lpstr>Arial Black</vt:lpstr>
      <vt:lpstr>Calibri</vt:lpstr>
      <vt:lpstr>Calibri Light</vt:lpstr>
      <vt:lpstr>Cambria Math</vt:lpstr>
      <vt:lpstr>Symbol</vt:lpstr>
      <vt:lpstr>Tahoma</vt:lpstr>
      <vt:lpstr>Times</vt:lpstr>
      <vt:lpstr>Times New Roman</vt:lpstr>
      <vt:lpstr>Wingdings</vt:lpstr>
      <vt:lpstr>Office Theme</vt:lpstr>
      <vt:lpstr>Equation.DSMT4</vt:lpstr>
      <vt:lpstr>Equation.KSEE3</vt:lpstr>
      <vt:lpstr>Equation.3</vt:lpstr>
      <vt:lpstr>最优化技术 -粒子群算法（PSO）</vt:lpstr>
      <vt:lpstr>遗传算法</vt:lpstr>
      <vt:lpstr>粒子群算法</vt:lpstr>
      <vt:lpstr>粒子群算法</vt:lpstr>
      <vt:lpstr>粒子群算法</vt:lpstr>
      <vt:lpstr>粒子群算法</vt:lpstr>
      <vt:lpstr>PowerPoint 演示文稿</vt:lpstr>
      <vt:lpstr>PowerPoint 演示文稿</vt:lpstr>
      <vt:lpstr>PowerPoint 演示文稿</vt:lpstr>
      <vt:lpstr>PowerPoint 演示文稿</vt:lpstr>
      <vt:lpstr>PowerPoint 演示文稿</vt:lpstr>
      <vt:lpstr>粒子群算法</vt:lpstr>
      <vt:lpstr>PowerPoint 演示文稿</vt:lpstr>
      <vt:lpstr>PowerPoint 演示文稿</vt:lpstr>
      <vt:lpstr>粒子群算法</vt:lpstr>
      <vt:lpstr>线性递减权值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算法流程</vt:lpstr>
      <vt:lpstr>粒子群优化算法流程图</vt:lpstr>
      <vt:lpstr>PowerPoint 演示文稿</vt:lpstr>
      <vt:lpstr>粒子群算法</vt:lpstr>
      <vt:lpstr>PowerPoint 演示文稿</vt:lpstr>
      <vt:lpstr>PowerPoint 演示文稿</vt:lpstr>
      <vt:lpstr>PowerPoint 演示文稿</vt:lpstr>
      <vt:lpstr>粒子群算法 </vt:lpstr>
      <vt:lpstr>粒子群算法</vt:lpstr>
      <vt:lpstr>粒子群算法</vt:lpstr>
      <vt:lpstr>粒子群算法</vt:lpstr>
      <vt:lpstr>粒子群算法</vt:lpstr>
      <vt:lpstr>例子</vt:lpstr>
      <vt:lpstr>PowerPoint 演示文稿</vt:lpstr>
      <vt:lpstr>PowerPoint 演示文稿</vt:lpstr>
      <vt:lpstr>PowerPoint 演示文稿</vt:lpstr>
      <vt:lpstr>惯性权重</vt:lpstr>
      <vt:lpstr>线性递减权值</vt:lpstr>
      <vt:lpstr>收缩因子法</vt:lpstr>
      <vt:lpstr>PSO应用</vt:lpstr>
      <vt:lpstr>PSO存在的问题（1）</vt:lpstr>
      <vt:lpstr>PSO存在的问题（2）</vt:lpstr>
      <vt:lpstr>PSO研究热点</vt:lpstr>
      <vt:lpstr>PSO研究热点</vt:lpstr>
      <vt:lpstr>PSO研究热点</vt:lpstr>
      <vt:lpstr>比较</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最优化技术</dc:title>
  <dc:creator>wj</dc:creator>
  <cp:lastModifiedBy>Xiaoyu Liu</cp:lastModifiedBy>
  <cp:revision>508</cp:revision>
  <dcterms:created xsi:type="dcterms:W3CDTF">2019-12-25T10:26:10Z</dcterms:created>
  <dcterms:modified xsi:type="dcterms:W3CDTF">2021-06-08T04:09:48Z</dcterms:modified>
</cp:coreProperties>
</file>